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71" autoAdjust="0"/>
    <p:restoredTop sz="93647"/>
  </p:normalViewPr>
  <p:slideViewPr>
    <p:cSldViewPr snapToGrid="0" snapToObjects="1">
      <p:cViewPr varScale="1">
        <p:scale>
          <a:sx n="66" d="100"/>
          <a:sy n="66" d="100"/>
        </p:scale>
        <p:origin x="8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BE7F79-6B14-5341-AF97-3403E76D666A}" type="datetimeFigureOut">
              <a:rPr lang="en-US" smtClean="0"/>
              <a:t>9/28/18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900BFF-34D4-AA44-8185-BDA448A3E4A7}" type="slidenum">
              <a:rPr lang="en-US" smtClean="0"/>
              <a:t>‹#›</a:t>
            </a:fld>
            <a:endParaRPr lang="en-US"/>
          </a:p>
        </p:txBody>
      </p:sp>
    </p:spTree>
    <p:extLst>
      <p:ext uri="{BB962C8B-B14F-4D97-AF65-F5344CB8AC3E}">
        <p14:creationId xmlns:p14="http://schemas.microsoft.com/office/powerpoint/2010/main" val="1133721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xmlns="" id="{4124AFD5-28FF-ED41-B85F-64507D14BD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2F34FF5-8750-834E-8016-2C749B75CB14}" type="slidenum">
              <a:rPr lang="en-US" altLang="en-US"/>
              <a:pPr>
                <a:spcBef>
                  <a:spcPct val="0"/>
                </a:spcBef>
              </a:pPr>
              <a:t>2</a:t>
            </a:fld>
            <a:endParaRPr lang="en-US" altLang="en-US"/>
          </a:p>
        </p:txBody>
      </p:sp>
      <p:sp>
        <p:nvSpPr>
          <p:cNvPr id="14338" name="Rectangle 2">
            <a:extLst>
              <a:ext uri="{FF2B5EF4-FFF2-40B4-BE49-F238E27FC236}">
                <a16:creationId xmlns:a16="http://schemas.microsoft.com/office/drawing/2014/main" xmlns="" id="{92398DCE-F7B0-2C45-87C4-BE4A31757EC1}"/>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xmlns="" id="{5C277D67-B567-6040-87F9-B798CD58E881}"/>
              </a:ext>
            </a:extLst>
          </p:cNvPr>
          <p:cNvSpPr>
            <a:spLocks noGrp="1" noChangeArrowheads="1"/>
          </p:cNvSpPr>
          <p:nvPr>
            <p:ph type="body" idx="1"/>
          </p:nvPr>
        </p:nvSpPr>
        <p:spPr>
          <a:xfrm>
            <a:off x="914400" y="3257550"/>
            <a:ext cx="7315200" cy="162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So just what is Digital Mfg? ARC defines Digital Mfg as: (read definition) </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Here a robotic welding cell is defined virtually and then can be placed within the virtually defined production line. Production systems like this can be components of an entire virtual factory layout. </a:t>
            </a:r>
          </a:p>
        </p:txBody>
      </p:sp>
    </p:spTree>
    <p:extLst>
      <p:ext uri="{BB962C8B-B14F-4D97-AF65-F5344CB8AC3E}">
        <p14:creationId xmlns:p14="http://schemas.microsoft.com/office/powerpoint/2010/main" val="36771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691794-E7FE-6545-98B4-527E3E297923}" type="slidenum">
              <a:rPr lang="en-US" smtClean="0"/>
              <a:t>4</a:t>
            </a:fld>
            <a:endParaRPr lang="en-US"/>
          </a:p>
        </p:txBody>
      </p:sp>
    </p:spTree>
    <p:extLst>
      <p:ext uri="{BB962C8B-B14F-4D97-AF65-F5344CB8AC3E}">
        <p14:creationId xmlns:p14="http://schemas.microsoft.com/office/powerpoint/2010/main" val="687167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691794-E7FE-6545-98B4-527E3E297923}" type="slidenum">
              <a:rPr lang="en-US" smtClean="0"/>
              <a:t>6</a:t>
            </a:fld>
            <a:endParaRPr lang="en-US"/>
          </a:p>
        </p:txBody>
      </p:sp>
    </p:spTree>
    <p:extLst>
      <p:ext uri="{BB962C8B-B14F-4D97-AF65-F5344CB8AC3E}">
        <p14:creationId xmlns:p14="http://schemas.microsoft.com/office/powerpoint/2010/main" val="771442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691794-E7FE-6545-98B4-527E3E297923}" type="slidenum">
              <a:rPr lang="en-US" smtClean="0"/>
              <a:t>7</a:t>
            </a:fld>
            <a:endParaRPr lang="en-US"/>
          </a:p>
        </p:txBody>
      </p:sp>
    </p:spTree>
    <p:extLst>
      <p:ext uri="{BB962C8B-B14F-4D97-AF65-F5344CB8AC3E}">
        <p14:creationId xmlns:p14="http://schemas.microsoft.com/office/powerpoint/2010/main" val="979755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900BFF-34D4-AA44-8185-BDA448A3E4A7}" type="slidenum">
              <a:rPr lang="en-US" smtClean="0"/>
              <a:t>9</a:t>
            </a:fld>
            <a:endParaRPr lang="en-US"/>
          </a:p>
        </p:txBody>
      </p:sp>
    </p:spTree>
    <p:extLst>
      <p:ext uri="{BB962C8B-B14F-4D97-AF65-F5344CB8AC3E}">
        <p14:creationId xmlns:p14="http://schemas.microsoft.com/office/powerpoint/2010/main" val="930921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691794-E7FE-6545-98B4-527E3E297923}" type="slidenum">
              <a:rPr lang="en-US" smtClean="0"/>
              <a:t>10</a:t>
            </a:fld>
            <a:endParaRPr lang="en-US"/>
          </a:p>
        </p:txBody>
      </p:sp>
    </p:spTree>
    <p:extLst>
      <p:ext uri="{BB962C8B-B14F-4D97-AF65-F5344CB8AC3E}">
        <p14:creationId xmlns:p14="http://schemas.microsoft.com/office/powerpoint/2010/main" val="489793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7902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9/28/18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94567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58396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870608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05896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9/28/18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512317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9/28/18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51764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0443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920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77836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031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2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9955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15927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3606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78162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943259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8A87A34-81AB-432B-8DAE-1953F412C126}" type="datetimeFigureOut">
              <a:rPr lang="en-US" smtClean="0"/>
              <a:pPr/>
              <a:t>9/28/18</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212716"/>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jp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9781"/>
            <a:ext cx="8001000" cy="2971801"/>
          </a:xfrm>
        </p:spPr>
        <p:txBody>
          <a:bodyPr>
            <a:normAutofit fontScale="90000"/>
          </a:bodyPr>
          <a:lstStyle/>
          <a:p>
            <a:r>
              <a:rPr lang="en-US" sz="6600" dirty="0" smtClean="0">
                <a:solidFill>
                  <a:schemeClr val="bg1"/>
                </a:solidFill>
              </a:rPr>
              <a:t>Innovating digital manufacturing </a:t>
            </a:r>
            <a:endParaRPr lang="en-US" sz="6600" dirty="0">
              <a:solidFill>
                <a:schemeClr val="bg1"/>
              </a:solidFill>
            </a:endParaRPr>
          </a:p>
        </p:txBody>
      </p:sp>
      <p:sp>
        <p:nvSpPr>
          <p:cNvPr id="3" name="Subtitle 2"/>
          <p:cNvSpPr>
            <a:spLocks noGrp="1"/>
          </p:cNvSpPr>
          <p:nvPr>
            <p:ph type="subTitle" idx="1"/>
          </p:nvPr>
        </p:nvSpPr>
        <p:spPr>
          <a:xfrm>
            <a:off x="1198506" y="3796592"/>
            <a:ext cx="4641106" cy="2033029"/>
          </a:xfrm>
        </p:spPr>
        <p:txBody>
          <a:bodyPr>
            <a:noAutofit/>
          </a:bodyPr>
          <a:lstStyle/>
          <a:p>
            <a:r>
              <a:rPr lang="en-US" sz="1800" b="1" dirty="0">
                <a:solidFill>
                  <a:schemeClr val="tx1"/>
                </a:solidFill>
                <a:latin typeface="Times New Roman" panose="02020603050405020304" pitchFamily="18" charset="0"/>
                <a:cs typeface="Times New Roman" panose="02020603050405020304" pitchFamily="18" charset="0"/>
              </a:rPr>
              <a:t>Nathan M. </a:t>
            </a:r>
            <a:r>
              <a:rPr lang="en-US" sz="1800" b="1" dirty="0" err="1">
                <a:solidFill>
                  <a:schemeClr val="tx1"/>
                </a:solidFill>
                <a:latin typeface="Times New Roman" panose="02020603050405020304" pitchFamily="18" charset="0"/>
                <a:cs typeface="Times New Roman" panose="02020603050405020304" pitchFamily="18" charset="0"/>
              </a:rPr>
              <a:t>Diwambuena</a:t>
            </a:r>
            <a:r>
              <a:rPr lang="en-US" sz="1800" b="1" dirty="0">
                <a:solidFill>
                  <a:schemeClr val="tx1"/>
                </a:solidFill>
                <a:latin typeface="Times New Roman" panose="02020603050405020304" pitchFamily="18" charset="0"/>
                <a:cs typeface="Times New Roman" panose="02020603050405020304" pitchFamily="18" charset="0"/>
              </a:rPr>
              <a:t> ( </a:t>
            </a:r>
            <a:r>
              <a:rPr lang="en-US" sz="1800" b="1" dirty="0" smtClean="0">
                <a:solidFill>
                  <a:schemeClr val="tx1"/>
                </a:solidFill>
                <a:latin typeface="Times New Roman" panose="02020603050405020304" pitchFamily="18" charset="0"/>
                <a:cs typeface="Times New Roman" panose="02020603050405020304" pitchFamily="18" charset="0"/>
              </a:rPr>
              <a:t>Team </a:t>
            </a:r>
            <a:r>
              <a:rPr lang="en-US" sz="1800" b="1" dirty="0">
                <a:solidFill>
                  <a:schemeClr val="tx1"/>
                </a:solidFill>
                <a:latin typeface="Times New Roman" panose="02020603050405020304" pitchFamily="18" charset="0"/>
                <a:cs typeface="Times New Roman" panose="02020603050405020304" pitchFamily="18" charset="0"/>
              </a:rPr>
              <a:t>Leader) </a:t>
            </a:r>
          </a:p>
          <a:p>
            <a:r>
              <a:rPr lang="en-US" sz="1800" b="1" dirty="0">
                <a:solidFill>
                  <a:schemeClr val="tx1"/>
                </a:solidFill>
                <a:latin typeface="Times New Roman" panose="02020603050405020304" pitchFamily="18" charset="0"/>
                <a:cs typeface="Times New Roman" panose="02020603050405020304" pitchFamily="18" charset="0"/>
              </a:rPr>
              <a:t>Nicholas Octavius</a:t>
            </a:r>
          </a:p>
          <a:p>
            <a:r>
              <a:rPr lang="en-US" sz="1800" b="1" dirty="0" err="1" smtClean="0">
                <a:solidFill>
                  <a:schemeClr val="tx1"/>
                </a:solidFill>
                <a:latin typeface="Times New Roman" panose="02020603050405020304" pitchFamily="18" charset="0"/>
                <a:cs typeface="Times New Roman" panose="02020603050405020304" pitchFamily="18" charset="0"/>
              </a:rPr>
              <a:t>Olemanu</a:t>
            </a:r>
            <a:r>
              <a:rPr lang="en-US" sz="1800" b="1" dirty="0" smtClean="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G. </a:t>
            </a:r>
            <a:r>
              <a:rPr lang="en-US" sz="1800" b="1" dirty="0" err="1">
                <a:solidFill>
                  <a:schemeClr val="tx1"/>
                </a:solidFill>
                <a:latin typeface="Times New Roman" panose="02020603050405020304" pitchFamily="18" charset="0"/>
                <a:cs typeface="Times New Roman" panose="02020603050405020304" pitchFamily="18" charset="0"/>
              </a:rPr>
              <a:t>Lohalo</a:t>
            </a:r>
            <a:endParaRPr lang="en-US" sz="1800" b="1" dirty="0">
              <a:solidFill>
                <a:schemeClr val="tx1"/>
              </a:solidFill>
              <a:latin typeface="Times New Roman" panose="02020603050405020304" pitchFamily="18" charset="0"/>
              <a:cs typeface="Times New Roman" panose="02020603050405020304" pitchFamily="18" charset="0"/>
            </a:endParaRPr>
          </a:p>
          <a:p>
            <a:r>
              <a:rPr lang="en-US" sz="1800" b="1" dirty="0" err="1">
                <a:solidFill>
                  <a:schemeClr val="tx1"/>
                </a:solidFill>
                <a:latin typeface="Times New Roman" panose="02020603050405020304" pitchFamily="18" charset="0"/>
                <a:cs typeface="Times New Roman" panose="02020603050405020304" pitchFamily="18" charset="0"/>
              </a:rPr>
              <a:t>Kashosi</a:t>
            </a:r>
            <a:r>
              <a:rPr lang="en-US" sz="1800" b="1" dirty="0">
                <a:solidFill>
                  <a:schemeClr val="tx1"/>
                </a:solidFill>
                <a:latin typeface="Times New Roman" panose="02020603050405020304" pitchFamily="18" charset="0"/>
                <a:cs typeface="Times New Roman" panose="02020603050405020304" pitchFamily="18" charset="0"/>
              </a:rPr>
              <a:t> Gad David</a:t>
            </a:r>
          </a:p>
          <a:p>
            <a:r>
              <a:rPr lang="en-US" sz="1800" b="1" dirty="0">
                <a:solidFill>
                  <a:schemeClr val="tx1"/>
                </a:solidFill>
                <a:latin typeface="Times New Roman" panose="02020603050405020304" pitchFamily="18" charset="0"/>
                <a:cs typeface="Times New Roman" panose="02020603050405020304" pitchFamily="18" charset="0"/>
              </a:rPr>
              <a:t>Henrique B. </a:t>
            </a:r>
            <a:r>
              <a:rPr lang="en-US" sz="1800" b="1" dirty="0" err="1">
                <a:solidFill>
                  <a:schemeClr val="tx1"/>
                </a:solidFill>
                <a:latin typeface="Times New Roman" panose="02020603050405020304" pitchFamily="18" charset="0"/>
                <a:cs typeface="Times New Roman" panose="02020603050405020304" pitchFamily="18" charset="0"/>
              </a:rPr>
              <a:t>Zayzay</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4863830" y="4163438"/>
            <a:ext cx="184731" cy="369332"/>
          </a:xfrm>
          <a:prstGeom prst="rect">
            <a:avLst/>
          </a:prstGeom>
          <a:noFill/>
        </p:spPr>
        <p:txBody>
          <a:bodyPr wrap="none" rtlCol="0">
            <a:spAutoFit/>
          </a:bodyPr>
          <a:lstStyle/>
          <a:p>
            <a:endParaRPr lang="en-US" dirty="0"/>
          </a:p>
        </p:txBody>
      </p:sp>
      <p:sp>
        <p:nvSpPr>
          <p:cNvPr id="5" name="TextBox 4"/>
          <p:cNvSpPr txBox="1"/>
          <p:nvPr/>
        </p:nvSpPr>
        <p:spPr>
          <a:xfrm>
            <a:off x="5719864" y="3949430"/>
            <a:ext cx="248786" cy="369332"/>
          </a:xfrm>
          <a:prstGeom prst="rect">
            <a:avLst/>
          </a:prstGeom>
          <a:noFill/>
        </p:spPr>
        <p:txBody>
          <a:bodyPr wrap="none" rtlCol="0">
            <a:spAutoFit/>
          </a:bodyPr>
          <a:lstStyle/>
          <a:p>
            <a:r>
              <a:rPr lang="en-US" dirty="0" smtClean="0"/>
              <a:t>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4775" y="1385820"/>
            <a:ext cx="1654037" cy="1655762"/>
          </a:xfrm>
          <a:prstGeom prst="rect">
            <a:avLst/>
          </a:prstGeom>
        </p:spPr>
      </p:pic>
      <p:sp>
        <p:nvSpPr>
          <p:cNvPr id="7" name="Subtitle 2"/>
          <p:cNvSpPr txBox="1">
            <a:spLocks/>
          </p:cNvSpPr>
          <p:nvPr/>
        </p:nvSpPr>
        <p:spPr>
          <a:xfrm>
            <a:off x="718759" y="3720155"/>
            <a:ext cx="701418" cy="458549"/>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smtClean="0">
                <a:solidFill>
                  <a:schemeClr val="tx1"/>
                </a:solidFill>
                <a:latin typeface="Times New Roman" panose="02020603050405020304" pitchFamily="18" charset="0"/>
                <a:cs typeface="Times New Roman" panose="02020603050405020304" pitchFamily="18" charset="0"/>
              </a:rPr>
              <a:t>By</a:t>
            </a:r>
            <a:r>
              <a:rPr lang="en-US" b="1" dirty="0" smtClean="0">
                <a:solidFill>
                  <a:schemeClr val="tx1"/>
                </a:solidFill>
                <a:latin typeface="Times New Roman" panose="02020603050405020304" pitchFamily="18" charset="0"/>
                <a:cs typeface="Times New Roman" panose="02020603050405020304" pitchFamily="18" charset="0"/>
              </a:rPr>
              <a:t>:</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07724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4824920" y="2240521"/>
            <a:ext cx="0" cy="4250788"/>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756063" y="1"/>
            <a:ext cx="9662785" cy="664270"/>
          </a:xfrm>
          <a:prstGeom prst="rect">
            <a:avLst/>
          </a:prstGeom>
          <a:noFill/>
        </p:spPr>
        <p:txBody>
          <a:bodyPr wrap="square" rtlCol="0">
            <a:spAutoFit/>
          </a:bodyPr>
          <a:lstStyle/>
          <a:p>
            <a:r>
              <a:rPr lang="en-US" sz="3600" b="1" dirty="0" smtClean="0">
                <a:solidFill>
                  <a:schemeClr val="bg1"/>
                </a:solidFill>
                <a:latin typeface="Times New Roman" charset="0"/>
                <a:ea typeface="Times New Roman" charset="0"/>
                <a:cs typeface="Times New Roman" charset="0"/>
              </a:rPr>
              <a:t>Business Opportunities and Application</a:t>
            </a:r>
            <a:endParaRPr lang="en-US" sz="3600" b="1" dirty="0">
              <a:solidFill>
                <a:schemeClr val="bg1"/>
              </a:solidFill>
              <a:latin typeface="Times New Roman" charset="0"/>
              <a:ea typeface="Times New Roman" charset="0"/>
              <a:cs typeface="Times New Roman" charset="0"/>
            </a:endParaRPr>
          </a:p>
        </p:txBody>
      </p:sp>
      <p:sp>
        <p:nvSpPr>
          <p:cNvPr id="12" name="TextBox 11"/>
          <p:cNvSpPr txBox="1"/>
          <p:nvPr/>
        </p:nvSpPr>
        <p:spPr>
          <a:xfrm>
            <a:off x="1734278" y="2341724"/>
            <a:ext cx="1454971" cy="46288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b="1" dirty="0" smtClean="0">
                <a:latin typeface="Times New Roman" charset="0"/>
                <a:ea typeface="Times New Roman" charset="0"/>
                <a:cs typeface="Times New Roman" charset="0"/>
              </a:rPr>
              <a:t>Busines</a:t>
            </a:r>
            <a:r>
              <a:rPr lang="en-US" sz="2400" b="1" dirty="0">
                <a:latin typeface="Times New Roman" charset="0"/>
                <a:ea typeface="Times New Roman" charset="0"/>
                <a:cs typeface="Times New Roman" charset="0"/>
              </a:rPr>
              <a:t>s</a:t>
            </a:r>
          </a:p>
        </p:txBody>
      </p:sp>
      <p:cxnSp>
        <p:nvCxnSpPr>
          <p:cNvPr id="14" name="Straight Connector 13"/>
          <p:cNvCxnSpPr/>
          <p:nvPr/>
        </p:nvCxnSpPr>
        <p:spPr>
          <a:xfrm>
            <a:off x="2325512" y="3343822"/>
            <a:ext cx="10922" cy="2179938"/>
          </a:xfrm>
          <a:prstGeom prst="line">
            <a:avLst/>
          </a:prstGeom>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5139086" y="2341724"/>
            <a:ext cx="2934398" cy="46288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b="1" dirty="0" smtClean="0">
                <a:latin typeface="Times New Roman" charset="0"/>
                <a:ea typeface="Times New Roman" charset="0"/>
                <a:cs typeface="Times New Roman" charset="0"/>
              </a:rPr>
              <a:t>Government actions </a:t>
            </a:r>
            <a:endParaRPr lang="en-US" sz="2400" b="1" dirty="0">
              <a:latin typeface="Times New Roman" charset="0"/>
              <a:ea typeface="Times New Roman" charset="0"/>
              <a:cs typeface="Times New Roman" charset="0"/>
            </a:endParaRPr>
          </a:p>
        </p:txBody>
      </p:sp>
      <p:sp>
        <p:nvSpPr>
          <p:cNvPr id="22" name="TextBox 21"/>
          <p:cNvSpPr txBox="1"/>
          <p:nvPr/>
        </p:nvSpPr>
        <p:spPr>
          <a:xfrm>
            <a:off x="5250138" y="3073254"/>
            <a:ext cx="2823346" cy="3416320"/>
          </a:xfrm>
          <a:prstGeom prst="rect">
            <a:avLst/>
          </a:prstGeom>
          <a:noFill/>
        </p:spPr>
        <p:txBody>
          <a:bodyPr wrap="square" rtlCol="0">
            <a:spAutoFit/>
          </a:bodyPr>
          <a:lstStyle/>
          <a:p>
            <a:pPr marL="285750" indent="-285750">
              <a:buFont typeface="Arial" charset="0"/>
              <a:buChar char="•"/>
            </a:pPr>
            <a:r>
              <a:rPr lang="en-US" dirty="0" smtClean="0"/>
              <a:t>Raising funds to enterprises in order to make technology resources available to them.</a:t>
            </a:r>
          </a:p>
          <a:p>
            <a:pPr marL="285750" indent="-285750">
              <a:buFont typeface="Arial" charset="0"/>
              <a:buChar char="•"/>
            </a:pPr>
            <a:r>
              <a:rPr lang="en-US" dirty="0"/>
              <a:t> </a:t>
            </a:r>
            <a:r>
              <a:rPr lang="en-US" dirty="0" smtClean="0"/>
              <a:t>Encouraging entrepreneurship and innovation in society, education etc.</a:t>
            </a:r>
          </a:p>
          <a:p>
            <a:pPr marL="285750" indent="-285750">
              <a:buFont typeface="Arial" charset="0"/>
              <a:buChar char="•"/>
            </a:pPr>
            <a:r>
              <a:rPr lang="en-US" dirty="0" smtClean="0"/>
              <a:t>Elaborate  regulations.  </a:t>
            </a:r>
            <a:endParaRPr lang="en-US" dirty="0"/>
          </a:p>
        </p:txBody>
      </p:sp>
      <p:sp>
        <p:nvSpPr>
          <p:cNvPr id="27" name="TextBox 26"/>
          <p:cNvSpPr txBox="1"/>
          <p:nvPr/>
        </p:nvSpPr>
        <p:spPr>
          <a:xfrm>
            <a:off x="9091176" y="2341724"/>
            <a:ext cx="2327673"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b="1" dirty="0" smtClean="0">
                <a:latin typeface="Times New Roman" charset="0"/>
                <a:ea typeface="Times New Roman" charset="0"/>
                <a:cs typeface="Times New Roman" charset="0"/>
              </a:rPr>
              <a:t>Individual level </a:t>
            </a:r>
            <a:endParaRPr lang="en-US" sz="2400" b="1" dirty="0">
              <a:latin typeface="Times New Roman" charset="0"/>
              <a:ea typeface="Times New Roman" charset="0"/>
              <a:cs typeface="Times New Roman" charset="0"/>
            </a:endParaRPr>
          </a:p>
        </p:txBody>
      </p:sp>
      <p:sp>
        <p:nvSpPr>
          <p:cNvPr id="28" name="TextBox 27"/>
          <p:cNvSpPr txBox="1"/>
          <p:nvPr/>
        </p:nvSpPr>
        <p:spPr>
          <a:xfrm>
            <a:off x="9027268" y="3093659"/>
            <a:ext cx="2446988" cy="3416320"/>
          </a:xfrm>
          <a:prstGeom prst="rect">
            <a:avLst/>
          </a:prstGeom>
          <a:noFill/>
        </p:spPr>
        <p:txBody>
          <a:bodyPr wrap="square" rtlCol="0">
            <a:spAutoFit/>
          </a:bodyPr>
          <a:lstStyle/>
          <a:p>
            <a:pPr marL="285750" indent="-285750">
              <a:buFont typeface="Arial" charset="0"/>
              <a:buChar char="•"/>
            </a:pPr>
            <a:r>
              <a:rPr lang="en-US" dirty="0" smtClean="0"/>
              <a:t>Learning with the purpose of  contributing in the society with real actions.</a:t>
            </a:r>
          </a:p>
          <a:p>
            <a:pPr marL="285750" indent="-285750">
              <a:buFont typeface="Arial" charset="0"/>
              <a:buChar char="•"/>
            </a:pPr>
            <a:endParaRPr lang="en-US" dirty="0"/>
          </a:p>
          <a:p>
            <a:pPr marL="285750" indent="-285750">
              <a:buFont typeface="Arial" charset="0"/>
              <a:buChar char="•"/>
            </a:pPr>
            <a:r>
              <a:rPr lang="en-US" dirty="0" smtClean="0"/>
              <a:t>Creating startups and enterprises to provide solution of digital manufacturing needs </a:t>
            </a:r>
            <a:endParaRPr lang="en-US" dirty="0"/>
          </a:p>
        </p:txBody>
      </p:sp>
      <p:cxnSp>
        <p:nvCxnSpPr>
          <p:cNvPr id="36" name="Straight Connector 35"/>
          <p:cNvCxnSpPr/>
          <p:nvPr/>
        </p:nvCxnSpPr>
        <p:spPr>
          <a:xfrm>
            <a:off x="8440367" y="2259191"/>
            <a:ext cx="0" cy="4250788"/>
          </a:xfrm>
          <a:prstGeom prst="line">
            <a:avLst/>
          </a:prstGeom>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156117" y="684164"/>
            <a:ext cx="11620913"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b="1" dirty="0" err="1" smtClean="0">
                <a:latin typeface="Times New Roman" charset="0"/>
                <a:ea typeface="Times New Roman" charset="0"/>
                <a:cs typeface="Times New Roman" charset="0"/>
              </a:rPr>
              <a:t>Capgemini</a:t>
            </a:r>
            <a:r>
              <a:rPr lang="en-US" altLang="zh-CN" b="1" dirty="0" smtClean="0">
                <a:latin typeface="Times New Roman" charset="0"/>
                <a:ea typeface="Times New Roman" charset="0"/>
                <a:cs typeface="Times New Roman" charset="0"/>
              </a:rPr>
              <a:t> </a:t>
            </a:r>
            <a:r>
              <a:rPr lang="en-US" b="1" dirty="0" smtClean="0">
                <a:latin typeface="Times New Roman" charset="0"/>
                <a:ea typeface="Times New Roman" charset="0"/>
                <a:cs typeface="Times New Roman" charset="0"/>
              </a:rPr>
              <a:t>estimates </a:t>
            </a:r>
            <a:r>
              <a:rPr lang="en-US" b="1" dirty="0">
                <a:latin typeface="Times New Roman" charset="0"/>
                <a:ea typeface="Times New Roman" charset="0"/>
                <a:cs typeface="Times New Roman" charset="0"/>
              </a:rPr>
              <a:t>the size of the connected products market globally will range between $519B to $685B by 2020</a:t>
            </a:r>
            <a:r>
              <a:rPr lang="en-US" b="1" dirty="0" smtClean="0">
                <a:latin typeface="Times New Roman" charset="0"/>
                <a:ea typeface="Times New Roman" charset="0"/>
                <a:cs typeface="Times New Roman" charset="0"/>
              </a:rPr>
              <a:t>.</a:t>
            </a:r>
          </a:p>
          <a:p>
            <a:endParaRPr lang="en-US" b="1" dirty="0"/>
          </a:p>
          <a:p>
            <a:pPr marL="285750" indent="-285750">
              <a:buFont typeface="Arial" charset="0"/>
              <a:buChar char="•"/>
            </a:pPr>
            <a:r>
              <a:rPr lang="en-US" dirty="0">
                <a:solidFill>
                  <a:srgbClr val="353535"/>
                </a:solidFill>
                <a:latin typeface="Times New Roman" charset="0"/>
                <a:ea typeface="Times New Roman" charset="0"/>
                <a:cs typeface="Times New Roman" charset="0"/>
              </a:rPr>
              <a:t>60 % of manufacturers are struggling to ensure digital continuity throughout their entire product lifecycles.</a:t>
            </a:r>
          </a:p>
          <a:p>
            <a:pPr marL="285750" indent="-285750">
              <a:buFont typeface="Arial" charset="0"/>
              <a:buChar char="•"/>
            </a:pPr>
            <a:r>
              <a:rPr lang="en-US" dirty="0">
                <a:solidFill>
                  <a:srgbClr val="353535"/>
                </a:solidFill>
                <a:latin typeface="Times New Roman" charset="0"/>
                <a:ea typeface="Times New Roman" charset="0"/>
                <a:cs typeface="Times New Roman" charset="0"/>
              </a:rPr>
              <a:t>54% of manufacturers have initiated programs to enable collaboration and greater innovation with start-ups, third parties, and suppliers, expanding their digital ecosystems to include co-creators in new product development</a:t>
            </a:r>
            <a:r>
              <a:rPr lang="en-US" dirty="0" smtClean="0">
                <a:solidFill>
                  <a:srgbClr val="353535"/>
                </a:solidFill>
                <a:latin typeface="Times New Roman" charset="0"/>
                <a:ea typeface="Times New Roman" charset="0"/>
                <a:cs typeface="Times New Roman" charset="0"/>
              </a:rPr>
              <a:t>.</a:t>
            </a:r>
            <a:endParaRPr lang="en-US" dirty="0">
              <a:solidFill>
                <a:srgbClr val="353535"/>
              </a:solidFill>
              <a:latin typeface="Times New Roman" charset="0"/>
              <a:ea typeface="Times New Roman" charset="0"/>
              <a:cs typeface="Times New Roman" charset="0"/>
            </a:endParaRPr>
          </a:p>
        </p:txBody>
      </p:sp>
      <p:sp>
        <p:nvSpPr>
          <p:cNvPr id="2" name="Rectangle 1"/>
          <p:cNvSpPr/>
          <p:nvPr/>
        </p:nvSpPr>
        <p:spPr>
          <a:xfrm>
            <a:off x="156118" y="3242235"/>
            <a:ext cx="1945606" cy="26933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15" y="4204309"/>
            <a:ext cx="1458182" cy="769191"/>
          </a:xfrm>
          <a:prstGeom prst="rect">
            <a:avLst/>
          </a:prstGeom>
        </p:spPr>
      </p:pic>
      <p:sp>
        <p:nvSpPr>
          <p:cNvPr id="19" name="Rectangle 18"/>
          <p:cNvSpPr/>
          <p:nvPr/>
        </p:nvSpPr>
        <p:spPr>
          <a:xfrm>
            <a:off x="2585864" y="3242235"/>
            <a:ext cx="1945606" cy="26933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7364" y="3242235"/>
            <a:ext cx="1662221" cy="1180177"/>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7364" y="4789953"/>
            <a:ext cx="1687091" cy="564279"/>
          </a:xfrm>
          <a:prstGeom prst="rect">
            <a:avLst/>
          </a:prstGeom>
        </p:spPr>
      </p:pic>
    </p:spTree>
    <p:extLst>
      <p:ext uri="{BB962C8B-B14F-4D97-AF65-F5344CB8AC3E}">
        <p14:creationId xmlns:p14="http://schemas.microsoft.com/office/powerpoint/2010/main" val="10455969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60262" y="2553622"/>
            <a:ext cx="5019712" cy="769441"/>
          </a:xfrm>
          <a:prstGeom prst="rect">
            <a:avLst/>
          </a:prstGeom>
          <a:noFill/>
        </p:spPr>
        <p:txBody>
          <a:bodyPr wrap="square" rtlCol="0">
            <a:spAutoFit/>
          </a:bodyPr>
          <a:lstStyle/>
          <a:p>
            <a:r>
              <a:rPr lang="en-US" sz="4400" b="1" dirty="0" smtClean="0">
                <a:solidFill>
                  <a:srgbClr val="0070C0"/>
                </a:solidFill>
              </a:rPr>
              <a:t>Thank You!</a:t>
            </a:r>
            <a:endParaRPr lang="en-US" sz="4400" b="1" dirty="0">
              <a:solidFill>
                <a:srgbClr val="0070C0"/>
              </a:solidFill>
            </a:endParaRPr>
          </a:p>
        </p:txBody>
      </p:sp>
      <p:sp>
        <p:nvSpPr>
          <p:cNvPr id="5" name="TextBox 4"/>
          <p:cNvSpPr txBox="1"/>
          <p:nvPr/>
        </p:nvSpPr>
        <p:spPr>
          <a:xfrm>
            <a:off x="4143714" y="3323063"/>
            <a:ext cx="4027520" cy="369332"/>
          </a:xfrm>
          <a:prstGeom prst="rect">
            <a:avLst/>
          </a:prstGeom>
          <a:noFill/>
        </p:spPr>
        <p:txBody>
          <a:bodyPr wrap="square" rtlCol="0">
            <a:spAutoFit/>
          </a:bodyPr>
          <a:lstStyle/>
          <a:p>
            <a:r>
              <a:rPr lang="en-US" b="1" dirty="0" smtClean="0">
                <a:solidFill>
                  <a:schemeClr val="bg1"/>
                </a:solidFill>
              </a:rPr>
              <a:t>Special thanks to Mr. Kris Singh</a:t>
            </a:r>
            <a:endParaRPr lang="en-US" b="1" dirty="0">
              <a:solidFill>
                <a:schemeClr val="bg1"/>
              </a:solidFill>
            </a:endParaRPr>
          </a:p>
        </p:txBody>
      </p:sp>
    </p:spTree>
    <p:extLst>
      <p:ext uri="{BB962C8B-B14F-4D97-AF65-F5344CB8AC3E}">
        <p14:creationId xmlns:p14="http://schemas.microsoft.com/office/powerpoint/2010/main" val="11739039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8">
            <a:extLst>
              <a:ext uri="{FF2B5EF4-FFF2-40B4-BE49-F238E27FC236}">
                <a16:creationId xmlns:a16="http://schemas.microsoft.com/office/drawing/2014/main" xmlns="" id="{9EB0308A-587D-1D4F-A699-E685615AF01D}"/>
              </a:ext>
            </a:extLst>
          </p:cNvPr>
          <p:cNvSpPr>
            <a:spLocks noChangeArrowheads="1"/>
          </p:cNvSpPr>
          <p:nvPr/>
        </p:nvSpPr>
        <p:spPr bwMode="auto">
          <a:xfrm>
            <a:off x="354879" y="268288"/>
            <a:ext cx="11045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5000"/>
              </a:spcBef>
              <a:buClr>
                <a:schemeClr val="accent2"/>
              </a:buClr>
              <a:buSzPct val="95000"/>
              <a:buFont typeface="Wingdings" pitchFamily="2" charset="2"/>
              <a:buChar char="t"/>
              <a:defRPr sz="2400" b="1">
                <a:solidFill>
                  <a:schemeClr val="tx1"/>
                </a:solidFill>
                <a:latin typeface="Verdana" panose="020B0604030504040204" pitchFamily="34" charset="0"/>
              </a:defRPr>
            </a:lvl1pPr>
            <a:lvl2pPr marL="742950" indent="-285750">
              <a:spcBef>
                <a:spcPct val="25000"/>
              </a:spcBef>
              <a:buClr>
                <a:schemeClr val="accent2"/>
              </a:buClr>
              <a:buChar char="•"/>
              <a:defRPr sz="2400">
                <a:solidFill>
                  <a:schemeClr val="tx1"/>
                </a:solidFill>
                <a:latin typeface="Verdana" panose="020B0604030504040204" pitchFamily="34" charset="0"/>
              </a:defRPr>
            </a:lvl2pPr>
            <a:lvl3pPr marL="1143000" indent="-228600">
              <a:spcBef>
                <a:spcPct val="25000"/>
              </a:spcBef>
              <a:buClr>
                <a:schemeClr val="accent2"/>
              </a:buClr>
              <a:buChar char="•"/>
              <a:defRPr sz="2400">
                <a:solidFill>
                  <a:schemeClr val="tx1"/>
                </a:solidFill>
                <a:latin typeface="Verdana" panose="020B0604030504040204" pitchFamily="34" charset="0"/>
              </a:defRPr>
            </a:lvl3pPr>
            <a:lvl4pPr marL="1600200" indent="-228600">
              <a:spcBef>
                <a:spcPct val="20000"/>
              </a:spcBef>
              <a:buClr>
                <a:schemeClr val="accent2"/>
              </a:buClr>
              <a:buChar char="•"/>
              <a:defRPr sz="2000">
                <a:solidFill>
                  <a:schemeClr val="tx1"/>
                </a:solidFill>
                <a:latin typeface="Verdana" panose="020B0604030504040204" pitchFamily="34" charset="0"/>
              </a:defRPr>
            </a:lvl4pPr>
            <a:lvl5pPr marL="2057400" indent="-228600">
              <a:spcBef>
                <a:spcPct val="20000"/>
              </a:spcBef>
              <a:buClr>
                <a:schemeClr val="accent2"/>
              </a:buClr>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Verdana" panose="020B0604030504040204" pitchFamily="34" charset="0"/>
              </a:defRPr>
            </a:lvl9pPr>
          </a:lstStyle>
          <a:p>
            <a:pPr eaLnBrk="1" hangingPunct="1">
              <a:spcBef>
                <a:spcPct val="0"/>
              </a:spcBef>
              <a:buClrTx/>
              <a:buSzTx/>
              <a:buFontTx/>
              <a:buNone/>
            </a:pPr>
            <a:r>
              <a:rPr lang="zh-CN" altLang="en-US" sz="4000" dirty="0" smtClean="0">
                <a:solidFill>
                  <a:schemeClr val="bg1"/>
                </a:solidFill>
                <a:latin typeface="Times New Roman" charset="0"/>
                <a:ea typeface="Times New Roman" charset="0"/>
                <a:cs typeface="Times New Roman" charset="0"/>
              </a:rPr>
              <a:t>      </a:t>
            </a:r>
            <a:r>
              <a:rPr lang="en-US" altLang="zh-CN" sz="4000" dirty="0" smtClean="0">
                <a:solidFill>
                  <a:schemeClr val="bg1"/>
                </a:solidFill>
                <a:latin typeface="Times New Roman" charset="0"/>
                <a:ea typeface="Times New Roman" charset="0"/>
                <a:cs typeface="Times New Roman" charset="0"/>
              </a:rPr>
              <a:t>        </a:t>
            </a:r>
            <a:r>
              <a:rPr lang="zh-CN" altLang="en-US" sz="4000" dirty="0" smtClean="0">
                <a:solidFill>
                  <a:schemeClr val="bg1"/>
                </a:solidFill>
                <a:latin typeface="Times New Roman" charset="0"/>
                <a:ea typeface="Times New Roman" charset="0"/>
                <a:cs typeface="Times New Roman" charset="0"/>
              </a:rPr>
              <a:t> </a:t>
            </a:r>
            <a:r>
              <a:rPr lang="fr-FR" altLang="en-US" sz="4000" dirty="0" err="1" smtClean="0">
                <a:solidFill>
                  <a:schemeClr val="bg1"/>
                </a:solidFill>
                <a:latin typeface="Times New Roman" charset="0"/>
                <a:ea typeface="Times New Roman" charset="0"/>
                <a:cs typeface="Times New Roman" charset="0"/>
              </a:rPr>
              <a:t>What</a:t>
            </a:r>
            <a:r>
              <a:rPr lang="fr-FR" altLang="en-US" sz="4000" dirty="0" smtClean="0">
                <a:solidFill>
                  <a:schemeClr val="bg1"/>
                </a:solidFill>
                <a:latin typeface="Times New Roman" charset="0"/>
                <a:ea typeface="Times New Roman" charset="0"/>
                <a:cs typeface="Times New Roman" charset="0"/>
              </a:rPr>
              <a:t> </a:t>
            </a:r>
            <a:r>
              <a:rPr lang="fr-FR" altLang="en-US" sz="4000" dirty="0" err="1">
                <a:solidFill>
                  <a:schemeClr val="bg1"/>
                </a:solidFill>
                <a:latin typeface="Times New Roman" charset="0"/>
                <a:ea typeface="Times New Roman" charset="0"/>
                <a:cs typeface="Times New Roman" charset="0"/>
              </a:rPr>
              <a:t>is</a:t>
            </a:r>
            <a:r>
              <a:rPr lang="fr-FR" altLang="en-US" sz="4000" dirty="0">
                <a:solidFill>
                  <a:schemeClr val="bg1"/>
                </a:solidFill>
                <a:latin typeface="Times New Roman" charset="0"/>
                <a:ea typeface="Times New Roman" charset="0"/>
                <a:cs typeface="Times New Roman" charset="0"/>
              </a:rPr>
              <a:t> Digital </a:t>
            </a:r>
            <a:r>
              <a:rPr lang="fr-FR" altLang="en-US" sz="4000" dirty="0" err="1">
                <a:solidFill>
                  <a:schemeClr val="bg1"/>
                </a:solidFill>
                <a:latin typeface="Times New Roman" charset="0"/>
                <a:ea typeface="Times New Roman" charset="0"/>
                <a:cs typeface="Times New Roman" charset="0"/>
              </a:rPr>
              <a:t>Manufacturing</a:t>
            </a:r>
            <a:r>
              <a:rPr lang="fr-FR" altLang="en-US" sz="4000" dirty="0">
                <a:solidFill>
                  <a:schemeClr val="bg1"/>
                </a:solidFill>
                <a:latin typeface="Times New Roman" charset="0"/>
                <a:ea typeface="Times New Roman" charset="0"/>
                <a:cs typeface="Times New Roman" charset="0"/>
              </a:rPr>
              <a:t>?</a:t>
            </a:r>
            <a:endParaRPr lang="en-US" altLang="en-US" sz="4000" dirty="0">
              <a:solidFill>
                <a:schemeClr val="bg1"/>
              </a:solidFill>
              <a:latin typeface="Times New Roman" charset="0"/>
              <a:ea typeface="Times New Roman" charset="0"/>
              <a:cs typeface="Times New Roman" charset="0"/>
            </a:endParaRPr>
          </a:p>
        </p:txBody>
      </p:sp>
      <p:pic>
        <p:nvPicPr>
          <p:cNvPr id="7" name="Picture 6">
            <a:extLst>
              <a:ext uri="{FF2B5EF4-FFF2-40B4-BE49-F238E27FC236}">
                <a16:creationId xmlns:a16="http://schemas.microsoft.com/office/drawing/2014/main" xmlns="" id="{D918C03C-4460-5048-B274-4081A9FFF699}"/>
              </a:ext>
            </a:extLst>
          </p:cNvPr>
          <p:cNvPicPr>
            <a:picLocks noChangeAspect="1"/>
          </p:cNvPicPr>
          <p:nvPr/>
        </p:nvPicPr>
        <p:blipFill>
          <a:blip r:embed="rId3"/>
          <a:stretch>
            <a:fillRect/>
          </a:stretch>
        </p:blipFill>
        <p:spPr>
          <a:xfrm>
            <a:off x="5892800" y="2782362"/>
            <a:ext cx="6047132" cy="3829050"/>
          </a:xfrm>
          <a:prstGeom prst="rect">
            <a:avLst/>
          </a:prstGeom>
        </p:spPr>
      </p:pic>
      <p:pic>
        <p:nvPicPr>
          <p:cNvPr id="5" name="Picture 4">
            <a:extLst>
              <a:ext uri="{FF2B5EF4-FFF2-40B4-BE49-F238E27FC236}">
                <a16:creationId xmlns:a16="http://schemas.microsoft.com/office/drawing/2014/main" xmlns="" id="{55ED1EE6-FA28-6642-B0A8-26C4342461D2}"/>
              </a:ext>
            </a:extLst>
          </p:cNvPr>
          <p:cNvPicPr>
            <a:picLocks noChangeAspect="1"/>
          </p:cNvPicPr>
          <p:nvPr/>
        </p:nvPicPr>
        <p:blipFill>
          <a:blip r:embed="rId4"/>
          <a:stretch>
            <a:fillRect/>
          </a:stretch>
        </p:blipFill>
        <p:spPr>
          <a:xfrm>
            <a:off x="354879" y="2782362"/>
            <a:ext cx="5307198" cy="3818518"/>
          </a:xfrm>
          <a:prstGeom prst="rect">
            <a:avLst/>
          </a:prstGeom>
        </p:spPr>
      </p:pic>
      <p:sp>
        <p:nvSpPr>
          <p:cNvPr id="2" name="Rectangle 1"/>
          <p:cNvSpPr/>
          <p:nvPr/>
        </p:nvSpPr>
        <p:spPr>
          <a:xfrm>
            <a:off x="1761877" y="1128409"/>
            <a:ext cx="7946327" cy="13035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spcBef>
                <a:spcPct val="50000"/>
              </a:spcBef>
              <a:buClrTx/>
              <a:buSzTx/>
              <a:buNone/>
            </a:pPr>
            <a:r>
              <a:rPr lang="en-US" sz="2000" dirty="0">
                <a:latin typeface="Times New Roman" charset="0"/>
                <a:ea typeface="Times New Roman" charset="0"/>
                <a:cs typeface="Times New Roman" charset="0"/>
              </a:rPr>
              <a:t>Digital Manufacturing is a term used to describe the integrated use of automated systems, processes and tools in design and manufacturing organizations to deliver products to clients as quickly as feasible, and with the minimum of operator intervention.</a:t>
            </a:r>
            <a:endParaRPr lang="en-US" altLang="en-US" sz="2000" dirty="0">
              <a:solidFill>
                <a:srgbClr val="2053A3"/>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796115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28E4C59E-161D-894C-9C09-0E2EEF1829D2}"/>
              </a:ext>
            </a:extLst>
          </p:cNvPr>
          <p:cNvPicPr>
            <a:picLocks noChangeAspect="1"/>
          </p:cNvPicPr>
          <p:nvPr/>
        </p:nvPicPr>
        <p:blipFill>
          <a:blip r:embed="rId2"/>
          <a:stretch>
            <a:fillRect/>
          </a:stretch>
        </p:blipFill>
        <p:spPr>
          <a:xfrm>
            <a:off x="3223702" y="1653703"/>
            <a:ext cx="8517941" cy="4885986"/>
          </a:xfrm>
          <a:prstGeom prst="rect">
            <a:avLst/>
          </a:prstGeom>
        </p:spPr>
      </p:pic>
      <p:sp>
        <p:nvSpPr>
          <p:cNvPr id="2" name="TextBox 1"/>
          <p:cNvSpPr txBox="1"/>
          <p:nvPr/>
        </p:nvSpPr>
        <p:spPr>
          <a:xfrm>
            <a:off x="3611123" y="145914"/>
            <a:ext cx="5303055" cy="707886"/>
          </a:xfrm>
          <a:prstGeom prst="rect">
            <a:avLst/>
          </a:prstGeom>
          <a:noFill/>
        </p:spPr>
        <p:txBody>
          <a:bodyPr wrap="none" rtlCol="0">
            <a:spAutoFit/>
          </a:bodyPr>
          <a:lstStyle/>
          <a:p>
            <a:r>
              <a:rPr lang="en-US" sz="4000" b="1" smtClean="0">
                <a:solidFill>
                  <a:schemeClr val="bg1"/>
                </a:solidFill>
                <a:latin typeface="Times New Roman" panose="02020603050405020304" pitchFamily="18" charset="0"/>
                <a:cs typeface="Times New Roman" panose="02020603050405020304" pitchFamily="18" charset="0"/>
              </a:rPr>
              <a:t>Evolution and Benefits </a:t>
            </a:r>
            <a:endParaRPr lang="en-US" sz="2400" dirty="0">
              <a:solidFill>
                <a:schemeClr val="bg1"/>
              </a:solidFill>
            </a:endParaRPr>
          </a:p>
        </p:txBody>
      </p:sp>
      <p:sp>
        <p:nvSpPr>
          <p:cNvPr id="4" name="TextBox 3"/>
          <p:cNvSpPr txBox="1"/>
          <p:nvPr/>
        </p:nvSpPr>
        <p:spPr>
          <a:xfrm>
            <a:off x="121683" y="2295727"/>
            <a:ext cx="3102019" cy="2031325"/>
          </a:xfrm>
          <a:prstGeom prst="rect">
            <a:avLst/>
          </a:prstGeom>
          <a:noFill/>
        </p:spPr>
        <p:txBody>
          <a:bodyPr wrap="square" rtlCol="0">
            <a:spAutoFit/>
          </a:bodyPr>
          <a:lstStyle/>
          <a:p>
            <a:r>
              <a:rPr lang="en-US" dirty="0" smtClean="0"/>
              <a:t>Benefits :</a:t>
            </a:r>
          </a:p>
          <a:p>
            <a:endParaRPr lang="en-US" dirty="0"/>
          </a:p>
          <a:p>
            <a:pPr marL="285750" indent="-285750">
              <a:buFont typeface="Arial" charset="0"/>
              <a:buChar char="•"/>
            </a:pPr>
            <a:r>
              <a:rPr lang="en-US" dirty="0" smtClean="0"/>
              <a:t>Enhances productivity </a:t>
            </a:r>
          </a:p>
          <a:p>
            <a:pPr marL="285750" indent="-285750">
              <a:buFont typeface="Arial" charset="0"/>
              <a:buChar char="•"/>
            </a:pPr>
            <a:r>
              <a:rPr lang="en-US" dirty="0"/>
              <a:t>R</a:t>
            </a:r>
            <a:r>
              <a:rPr lang="en-US" dirty="0" smtClean="0"/>
              <a:t>educes costs</a:t>
            </a:r>
          </a:p>
          <a:p>
            <a:pPr marL="285750" indent="-285750">
              <a:buFont typeface="Arial" charset="0"/>
              <a:buChar char="•"/>
            </a:pPr>
            <a:r>
              <a:rPr lang="en-US" dirty="0" smtClean="0"/>
              <a:t>Flexible </a:t>
            </a:r>
            <a:r>
              <a:rPr lang="en-US" dirty="0"/>
              <a:t>design and </a:t>
            </a:r>
            <a:r>
              <a:rPr lang="en-US" dirty="0" smtClean="0"/>
              <a:t>production</a:t>
            </a:r>
          </a:p>
          <a:p>
            <a:pPr marL="285750" indent="-285750">
              <a:buFont typeface="Arial" charset="0"/>
              <a:buChar char="•"/>
            </a:pPr>
            <a:r>
              <a:rPr lang="en-US" dirty="0"/>
              <a:t>H</a:t>
            </a:r>
            <a:r>
              <a:rPr lang="en-US" dirty="0" smtClean="0"/>
              <a:t>igh </a:t>
            </a:r>
            <a:r>
              <a:rPr lang="en-US" dirty="0"/>
              <a:t>quality prototypes </a:t>
            </a:r>
          </a:p>
        </p:txBody>
      </p:sp>
    </p:spTree>
    <p:extLst>
      <p:ext uri="{BB962C8B-B14F-4D97-AF65-F5344CB8AC3E}">
        <p14:creationId xmlns:p14="http://schemas.microsoft.com/office/powerpoint/2010/main" val="14844993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flipV="1">
            <a:off x="6096000" y="838200"/>
            <a:ext cx="0" cy="6019800"/>
          </a:xfrm>
          <a:prstGeom prst="line">
            <a:avLst/>
          </a:prstGeom>
          <a:ln/>
        </p:spPr>
        <p:style>
          <a:lnRef idx="1">
            <a:schemeClr val="dk1"/>
          </a:lnRef>
          <a:fillRef idx="0">
            <a:schemeClr val="dk1"/>
          </a:fillRef>
          <a:effectRef idx="0">
            <a:schemeClr val="dk1"/>
          </a:effectRef>
          <a:fontRef idx="minor">
            <a:schemeClr val="tx1"/>
          </a:fontRef>
        </p:style>
      </p:cxnSp>
      <p:pic>
        <p:nvPicPr>
          <p:cNvPr id="2052" name="Picture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914401"/>
            <a:ext cx="4419600"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Title 1"/>
          <p:cNvSpPr txBox="1">
            <a:spLocks/>
          </p:cNvSpPr>
          <p:nvPr/>
        </p:nvSpPr>
        <p:spPr bwMode="auto">
          <a:xfrm>
            <a:off x="1600200" y="762000"/>
            <a:ext cx="4191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eaLnBrk="1" hangingPunct="1">
              <a:spcBef>
                <a:spcPct val="0"/>
              </a:spcBef>
              <a:buFontTx/>
              <a:buNone/>
            </a:pPr>
            <a:r>
              <a:rPr lang="en-US" altLang="en-US" sz="1800" b="1">
                <a:latin typeface="Times New Roman" charset="0"/>
                <a:ea typeface="Times New Roman" charset="0"/>
                <a:cs typeface="Times New Roman" charset="0"/>
              </a:rPr>
              <a:t>Additive Manufacturing / 3D Printing</a:t>
            </a:r>
          </a:p>
        </p:txBody>
      </p:sp>
      <p:pic>
        <p:nvPicPr>
          <p:cNvPr id="2054" name="Picture 2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1190626"/>
            <a:ext cx="4519613" cy="248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flipH="1">
            <a:off x="1524000" y="3733800"/>
            <a:ext cx="4572000" cy="0"/>
          </a:xfrm>
          <a:prstGeom prst="line">
            <a:avLst/>
          </a:prstGeom>
          <a:ln/>
        </p:spPr>
        <p:style>
          <a:lnRef idx="1">
            <a:schemeClr val="dk1"/>
          </a:lnRef>
          <a:fillRef idx="0">
            <a:schemeClr val="dk1"/>
          </a:fillRef>
          <a:effectRef idx="0">
            <a:schemeClr val="dk1"/>
          </a:effectRef>
          <a:fontRef idx="minor">
            <a:schemeClr val="tx1"/>
          </a:fontRef>
        </p:style>
      </p:cxnSp>
      <p:sp>
        <p:nvSpPr>
          <p:cNvPr id="2056" name="Title 1"/>
          <p:cNvSpPr txBox="1">
            <a:spLocks/>
          </p:cNvSpPr>
          <p:nvPr/>
        </p:nvSpPr>
        <p:spPr bwMode="auto">
          <a:xfrm>
            <a:off x="1600200" y="3671889"/>
            <a:ext cx="419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eaLnBrk="1" hangingPunct="1">
              <a:spcBef>
                <a:spcPct val="0"/>
              </a:spcBef>
              <a:buFontTx/>
              <a:buNone/>
            </a:pPr>
            <a:r>
              <a:rPr lang="en-US" altLang="en-US" sz="1800" b="1">
                <a:latin typeface="Times New Roman" charset="0"/>
                <a:ea typeface="Times New Roman" charset="0"/>
                <a:cs typeface="Times New Roman" charset="0"/>
              </a:rPr>
              <a:t>Nanotechnology</a:t>
            </a:r>
          </a:p>
        </p:txBody>
      </p:sp>
      <p:pic>
        <p:nvPicPr>
          <p:cNvPr id="2057"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5019676"/>
            <a:ext cx="2209799" cy="1751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p:cNvCxnSpPr/>
          <p:nvPr/>
        </p:nvCxnSpPr>
        <p:spPr>
          <a:xfrm flipH="1">
            <a:off x="6096000" y="3048000"/>
            <a:ext cx="4572000" cy="0"/>
          </a:xfrm>
          <a:prstGeom prst="line">
            <a:avLst/>
          </a:prstGeom>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H="1">
            <a:off x="6096000" y="5105400"/>
            <a:ext cx="4572000" cy="0"/>
          </a:xfrm>
          <a:prstGeom prst="line">
            <a:avLst/>
          </a:prstGeom>
          <a:ln/>
        </p:spPr>
        <p:style>
          <a:lnRef idx="1">
            <a:schemeClr val="dk1"/>
          </a:lnRef>
          <a:fillRef idx="0">
            <a:schemeClr val="dk1"/>
          </a:fillRef>
          <a:effectRef idx="0">
            <a:schemeClr val="dk1"/>
          </a:effectRef>
          <a:fontRef idx="minor">
            <a:schemeClr val="tx1"/>
          </a:fontRef>
        </p:style>
      </p:cxnSp>
      <p:pic>
        <p:nvPicPr>
          <p:cNvPr id="2060"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3132138"/>
            <a:ext cx="4471988" cy="189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1"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5181600"/>
            <a:ext cx="198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8153400" y="5181600"/>
            <a:ext cx="2209800" cy="16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Tx/>
              <a:buChar char="-"/>
              <a:defRPr/>
            </a:pPr>
            <a:r>
              <a:rPr lang="en-US" dirty="0">
                <a:solidFill>
                  <a:schemeClr val="tx1"/>
                </a:solidFill>
                <a:latin typeface="Times New Roman" panose="02020603050405020304" pitchFamily="18" charset="0"/>
                <a:cs typeface="Times New Roman" panose="02020603050405020304" pitchFamily="18" charset="0"/>
              </a:rPr>
              <a:t>Higher Durability</a:t>
            </a:r>
          </a:p>
          <a:p>
            <a:pPr marL="285750" indent="-285750">
              <a:buFontTx/>
              <a:buChar char="-"/>
              <a:defRPr/>
            </a:pPr>
            <a:r>
              <a:rPr lang="en-US" dirty="0">
                <a:solidFill>
                  <a:schemeClr val="tx1"/>
                </a:solidFill>
                <a:latin typeface="Times New Roman" panose="02020603050405020304" pitchFamily="18" charset="0"/>
                <a:cs typeface="Times New Roman" panose="02020603050405020304" pitchFamily="18" charset="0"/>
              </a:rPr>
              <a:t>Chemical Safety</a:t>
            </a:r>
          </a:p>
          <a:p>
            <a:pPr marL="285750" indent="-285750">
              <a:buFontTx/>
              <a:buChar char="-"/>
              <a:defRPr/>
            </a:pPr>
            <a:r>
              <a:rPr lang="en-US" dirty="0">
                <a:solidFill>
                  <a:schemeClr val="tx1"/>
                </a:solidFill>
                <a:latin typeface="Times New Roman" panose="02020603050405020304" pitchFamily="18" charset="0"/>
                <a:cs typeface="Times New Roman" panose="02020603050405020304" pitchFamily="18" charset="0"/>
              </a:rPr>
              <a:t>Counter Resource Shortage</a:t>
            </a:r>
          </a:p>
          <a:p>
            <a:pPr marL="285750" indent="-285750">
              <a:buFontTx/>
              <a:buChar char="-"/>
              <a:defRPr/>
            </a:pPr>
            <a:r>
              <a:rPr lang="en-US" dirty="0">
                <a:solidFill>
                  <a:schemeClr val="tx1"/>
                </a:solidFill>
                <a:latin typeface="Times New Roman" panose="02020603050405020304" pitchFamily="18" charset="0"/>
                <a:cs typeface="Times New Roman" panose="02020603050405020304" pitchFamily="18" charset="0"/>
              </a:rPr>
              <a:t>Other specialized improvements</a:t>
            </a:r>
          </a:p>
        </p:txBody>
      </p:sp>
      <p:sp>
        <p:nvSpPr>
          <p:cNvPr id="25" name="Rectangle 24"/>
          <p:cNvSpPr/>
          <p:nvPr/>
        </p:nvSpPr>
        <p:spPr>
          <a:xfrm>
            <a:off x="1676400" y="4024313"/>
            <a:ext cx="4114800" cy="105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defRPr/>
            </a:pPr>
            <a:r>
              <a:rPr lang="en-US" dirty="0">
                <a:solidFill>
                  <a:schemeClr val="tx1"/>
                </a:solidFill>
                <a:latin typeface="Times New Roman" panose="02020603050405020304" pitchFamily="18" charset="0"/>
                <a:cs typeface="Times New Roman" panose="02020603050405020304" pitchFamily="18" charset="0"/>
              </a:rPr>
              <a:t>(Deals with matter between 1 and 100 nanometers; 1 nanometer = one-billionth of a meter).</a:t>
            </a:r>
          </a:p>
        </p:txBody>
      </p:sp>
      <p:sp>
        <p:nvSpPr>
          <p:cNvPr id="28" name="Rectangle 27"/>
          <p:cNvSpPr/>
          <p:nvPr/>
        </p:nvSpPr>
        <p:spPr>
          <a:xfrm>
            <a:off x="1676400" y="5083176"/>
            <a:ext cx="1943100" cy="1698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lgn="just">
              <a:buFontTx/>
              <a:buChar char="-"/>
              <a:defRPr/>
            </a:pPr>
            <a:r>
              <a:rPr lang="en-US" dirty="0">
                <a:solidFill>
                  <a:schemeClr val="tx1"/>
                </a:solidFill>
                <a:latin typeface="Times New Roman" panose="02020603050405020304" pitchFamily="18" charset="0"/>
                <a:cs typeface="Times New Roman" panose="02020603050405020304" pitchFamily="18" charset="0"/>
              </a:rPr>
              <a:t>Fortify</a:t>
            </a:r>
          </a:p>
          <a:p>
            <a:pPr marL="285750" indent="-285750" algn="just">
              <a:buFontTx/>
              <a:buChar char="-"/>
              <a:defRPr/>
            </a:pPr>
            <a:r>
              <a:rPr lang="en-US" dirty="0">
                <a:solidFill>
                  <a:schemeClr val="tx1"/>
                </a:solidFill>
                <a:latin typeface="Times New Roman" panose="02020603050405020304" pitchFamily="18" charset="0"/>
                <a:cs typeface="Times New Roman" panose="02020603050405020304" pitchFamily="18" charset="0"/>
              </a:rPr>
              <a:t>Higher Efficiency</a:t>
            </a:r>
          </a:p>
          <a:p>
            <a:pPr marL="285750" indent="-285750" algn="just">
              <a:buFontTx/>
              <a:buChar char="-"/>
              <a:defRPr/>
            </a:pPr>
            <a:r>
              <a:rPr lang="en-US" dirty="0">
                <a:solidFill>
                  <a:schemeClr val="tx1"/>
                </a:solidFill>
                <a:latin typeface="Times New Roman" panose="02020603050405020304" pitchFamily="18" charset="0"/>
                <a:cs typeface="Times New Roman" panose="02020603050405020304" pitchFamily="18" charset="0"/>
              </a:rPr>
              <a:t>Reduce Waste</a:t>
            </a:r>
          </a:p>
          <a:p>
            <a:pPr marL="285750" indent="-285750" algn="just">
              <a:buFontTx/>
              <a:buChar char="-"/>
              <a:defRPr/>
            </a:pPr>
            <a:r>
              <a:rPr lang="en-US" dirty="0">
                <a:solidFill>
                  <a:schemeClr val="tx1"/>
                </a:solidFill>
                <a:latin typeface="Times New Roman" panose="02020603050405020304" pitchFamily="18" charset="0"/>
                <a:cs typeface="Times New Roman" panose="02020603050405020304" pitchFamily="18" charset="0"/>
              </a:rPr>
              <a:t>Increasing Applications</a:t>
            </a:r>
          </a:p>
        </p:txBody>
      </p:sp>
      <p:sp>
        <p:nvSpPr>
          <p:cNvPr id="3" name="Rectangle 2"/>
          <p:cNvSpPr/>
          <p:nvPr/>
        </p:nvSpPr>
        <p:spPr>
          <a:xfrm>
            <a:off x="630044" y="50583"/>
            <a:ext cx="11084312" cy="646331"/>
          </a:xfrm>
          <a:prstGeom prst="rect">
            <a:avLst/>
          </a:prstGeom>
        </p:spPr>
        <p:txBody>
          <a:bodyPr wrap="square">
            <a:spAutoFit/>
          </a:bodyPr>
          <a:lstStyle/>
          <a:p>
            <a:pPr algn="ctr"/>
            <a:r>
              <a:rPr lang="en-US" sz="3600" b="1" dirty="0" smtClean="0">
                <a:solidFill>
                  <a:schemeClr val="bg1"/>
                </a:solidFill>
                <a:latin typeface="Times New Roman" panose="02020603050405020304" pitchFamily="18" charset="0"/>
                <a:cs typeface="Times New Roman" panose="02020603050405020304" pitchFamily="18" charset="0"/>
              </a:rPr>
              <a:t>Five Most Influential Manufacturing Tech Innovations</a:t>
            </a:r>
            <a:endParaRPr lang="en-US" sz="3600" dirty="0">
              <a:solidFill>
                <a:schemeClr val="bg1"/>
              </a:solidFill>
            </a:endParaRPr>
          </a:p>
        </p:txBody>
      </p:sp>
      <p:cxnSp>
        <p:nvCxnSpPr>
          <p:cNvPr id="21" name="Straight Connector 20"/>
          <p:cNvCxnSpPr/>
          <p:nvPr/>
        </p:nvCxnSpPr>
        <p:spPr>
          <a:xfrm flipV="1">
            <a:off x="6096000" y="762001"/>
            <a:ext cx="0" cy="601980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501538" y="3733800"/>
            <a:ext cx="45720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6092790" y="5105400"/>
            <a:ext cx="45720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6102420" y="3048000"/>
            <a:ext cx="45720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7529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H="1">
            <a:off x="1524000" y="3886200"/>
            <a:ext cx="9144000" cy="0"/>
          </a:xfrm>
          <a:prstGeom prst="line">
            <a:avLst/>
          </a:prstGeom>
          <a:ln/>
        </p:spPr>
        <p:style>
          <a:lnRef idx="1">
            <a:schemeClr val="dk1"/>
          </a:lnRef>
          <a:fillRef idx="0">
            <a:schemeClr val="dk1"/>
          </a:fillRef>
          <a:effectRef idx="0">
            <a:schemeClr val="dk1"/>
          </a:effectRef>
          <a:fontRef idx="minor">
            <a:schemeClr val="tx1"/>
          </a:fontRef>
        </p:style>
      </p:cxnSp>
      <p:pic>
        <p:nvPicPr>
          <p:cNvPr id="3077"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9528" y="3962398"/>
            <a:ext cx="2964581" cy="27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9599" y="5410200"/>
            <a:ext cx="2111519" cy="127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8049" y="5410200"/>
            <a:ext cx="2364902" cy="127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83247" y="5410200"/>
            <a:ext cx="2280441" cy="127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39528" y="698501"/>
            <a:ext cx="2964581" cy="3035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280383"/>
            <a:ext cx="3415364" cy="1453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1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114097" y="2280382"/>
            <a:ext cx="3349591" cy="145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900776" y="-31678"/>
            <a:ext cx="8390447" cy="707886"/>
          </a:xfrm>
          <a:prstGeom prst="rect">
            <a:avLst/>
          </a:prstGeom>
        </p:spPr>
        <p:txBody>
          <a:bodyPr wrap="square">
            <a:spAutoFit/>
          </a:bodyPr>
          <a:lstStyle/>
          <a:p>
            <a:pPr algn="ctr">
              <a:defRPr/>
            </a:pPr>
            <a:r>
              <a:rPr lang="en-US" sz="4000" b="1" dirty="0">
                <a:solidFill>
                  <a:schemeClr val="bg1"/>
                </a:solidFill>
                <a:latin typeface="Times New Roman" panose="02020603050405020304" pitchFamily="18" charset="0"/>
                <a:cs typeface="Times New Roman" panose="02020603050405020304" pitchFamily="18" charset="0"/>
              </a:rPr>
              <a:t>Cases of Applied Digital Technology</a:t>
            </a:r>
          </a:p>
        </p:txBody>
      </p:sp>
      <p:sp>
        <p:nvSpPr>
          <p:cNvPr id="3" name="Rectangle 2"/>
          <p:cNvSpPr/>
          <p:nvPr/>
        </p:nvSpPr>
        <p:spPr>
          <a:xfrm>
            <a:off x="4419600" y="698500"/>
            <a:ext cx="7044088" cy="15056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defRPr/>
            </a:pPr>
            <a:r>
              <a:rPr lang="en-US" dirty="0">
                <a:solidFill>
                  <a:schemeClr val="bg1"/>
                </a:solidFill>
                <a:latin typeface="Times New Roman" panose="02020603050405020304" pitchFamily="18" charset="0"/>
                <a:cs typeface="Times New Roman" panose="02020603050405020304" pitchFamily="18" charset="0"/>
              </a:rPr>
              <a:t>Although it is not a manufacturing company, </a:t>
            </a:r>
            <a:r>
              <a:rPr lang="en-US" dirty="0" err="1">
                <a:solidFill>
                  <a:schemeClr val="bg1"/>
                </a:solidFill>
                <a:latin typeface="Times New Roman" panose="02020603050405020304" pitchFamily="18" charset="0"/>
                <a:cs typeface="Times New Roman" panose="02020603050405020304" pitchFamily="18" charset="0"/>
              </a:rPr>
              <a:t>JD.com</a:t>
            </a:r>
            <a:r>
              <a:rPr lang="en-US" dirty="0">
                <a:solidFill>
                  <a:schemeClr val="bg1"/>
                </a:solidFill>
                <a:latin typeface="Times New Roman" panose="02020603050405020304" pitchFamily="18" charset="0"/>
                <a:cs typeface="Times New Roman" panose="02020603050405020304" pitchFamily="18" charset="0"/>
              </a:rPr>
              <a:t>, China’s second biggest e-commerce company is eager in applying digital technologies in processes that are highly related to manufacturing such as automated item distribution and packaging, massive data management system and cloud system which are all installed in their unmanned warehouse.</a:t>
            </a:r>
          </a:p>
        </p:txBody>
      </p:sp>
      <p:sp>
        <p:nvSpPr>
          <p:cNvPr id="4" name="Rectangle 3"/>
          <p:cNvSpPr/>
          <p:nvPr/>
        </p:nvSpPr>
        <p:spPr>
          <a:xfrm>
            <a:off x="4419600" y="3962402"/>
            <a:ext cx="7044088" cy="129539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defRPr/>
            </a:pPr>
            <a:r>
              <a:rPr lang="en-US" dirty="0">
                <a:solidFill>
                  <a:schemeClr val="bg1"/>
                </a:solidFill>
                <a:latin typeface="Times New Roman" panose="02020603050405020304" pitchFamily="18" charset="0"/>
                <a:cs typeface="Times New Roman" panose="02020603050405020304" pitchFamily="18" charset="0"/>
              </a:rPr>
              <a:t>MINI Yours, with their slogan “Next Level of Individualization”, is a parts and accessories personalization provided by MINI. This service is possible thanks to their advance 3D printing application that can easily create items based on specific requirements.</a:t>
            </a:r>
          </a:p>
        </p:txBody>
      </p:sp>
    </p:spTree>
    <p:extLst>
      <p:ext uri="{BB962C8B-B14F-4D97-AF65-F5344CB8AC3E}">
        <p14:creationId xmlns:p14="http://schemas.microsoft.com/office/powerpoint/2010/main" val="19902860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2825" y="4648200"/>
            <a:ext cx="3276600" cy="1600200"/>
          </a:xfrm>
          <a:solidFill>
            <a:schemeClr val="tx2">
              <a:lumMod val="75000"/>
            </a:schemeClr>
          </a:solidFill>
        </p:spPr>
        <p:txBody>
          <a:bodyPr>
            <a:normAutofit/>
          </a:bodyPr>
          <a:lstStyle/>
          <a:p>
            <a:pPr algn="l">
              <a:buFont typeface="Arial" charset="0"/>
              <a:buChar char="•"/>
            </a:pPr>
            <a:r>
              <a:rPr lang="en-US" altLang="en-US">
                <a:solidFill>
                  <a:srgbClr val="F2F2F2"/>
                </a:solidFill>
                <a:latin typeface="Times New Roman" charset="0"/>
                <a:ea typeface="Times New Roman" charset="0"/>
                <a:cs typeface="Times New Roman" charset="0"/>
              </a:rPr>
              <a:t> Managing Data</a:t>
            </a:r>
          </a:p>
          <a:p>
            <a:pPr algn="l">
              <a:buFont typeface="Arial" charset="0"/>
              <a:buChar char="•"/>
            </a:pPr>
            <a:r>
              <a:rPr lang="en-US" altLang="en-US">
                <a:solidFill>
                  <a:srgbClr val="F2F2F2"/>
                </a:solidFill>
                <a:latin typeface="Times New Roman" charset="0"/>
                <a:ea typeface="Times New Roman" charset="0"/>
                <a:cs typeface="Times New Roman" charset="0"/>
              </a:rPr>
              <a:t>Risks to data security</a:t>
            </a:r>
          </a:p>
          <a:p>
            <a:pPr algn="l">
              <a:buFont typeface="Arial" charset="0"/>
              <a:buChar char="•"/>
            </a:pPr>
            <a:r>
              <a:rPr lang="en-US" altLang="en-US">
                <a:solidFill>
                  <a:srgbClr val="F2F2F2"/>
                </a:solidFill>
                <a:latin typeface="Times New Roman" charset="0"/>
                <a:ea typeface="Times New Roman" charset="0"/>
                <a:cs typeface="Times New Roman" charset="0"/>
              </a:rPr>
              <a:t>Question of resources</a:t>
            </a:r>
          </a:p>
          <a:p>
            <a:pPr algn="l">
              <a:buFont typeface="Arial" charset="0"/>
              <a:buChar char="•"/>
            </a:pPr>
            <a:endParaRPr lang="en-US" altLang="en-US">
              <a:solidFill>
                <a:srgbClr val="F2F2F2"/>
              </a:solidFill>
              <a:latin typeface="Times New Roman" charset="0"/>
              <a:ea typeface="Times New Roman" charset="0"/>
              <a:cs typeface="Times New Roman" charset="0"/>
            </a:endParaRPr>
          </a:p>
        </p:txBody>
      </p:sp>
      <p:sp>
        <p:nvSpPr>
          <p:cNvPr id="6" name="Subtitle 2"/>
          <p:cNvSpPr txBox="1">
            <a:spLocks/>
          </p:cNvSpPr>
          <p:nvPr/>
        </p:nvSpPr>
        <p:spPr>
          <a:xfrm>
            <a:off x="6705600" y="4616450"/>
            <a:ext cx="3124200" cy="1600200"/>
          </a:xfrm>
          <a:prstGeom prst="rect">
            <a:avLst/>
          </a:prstGeom>
          <a:solidFill>
            <a:schemeClr val="tx2">
              <a:lumMod val="75000"/>
            </a:schemeClr>
          </a:solidFill>
        </p:spPr>
        <p:txBody>
          <a:bodyPr>
            <a:norm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spcBef>
                <a:spcPct val="20000"/>
              </a:spcBef>
              <a:buFont typeface="Arial" charset="0"/>
              <a:buChar char="•"/>
            </a:pPr>
            <a:r>
              <a:rPr lang="en-US" altLang="en-US" sz="2400">
                <a:solidFill>
                  <a:srgbClr val="F2F2F2"/>
                </a:solidFill>
                <a:latin typeface="Times New Roman" charset="0"/>
                <a:ea typeface="Times New Roman" charset="0"/>
                <a:cs typeface="Times New Roman" charset="0"/>
              </a:rPr>
              <a:t> Role of Government</a:t>
            </a:r>
          </a:p>
          <a:p>
            <a:pPr>
              <a:spcBef>
                <a:spcPct val="20000"/>
              </a:spcBef>
              <a:buFont typeface="Arial" charset="0"/>
              <a:buChar char="•"/>
            </a:pPr>
            <a:r>
              <a:rPr lang="en-US" altLang="en-US" sz="2400">
                <a:solidFill>
                  <a:srgbClr val="F2F2F2"/>
                </a:solidFill>
                <a:latin typeface="Times New Roman" charset="0"/>
                <a:ea typeface="Times New Roman" charset="0"/>
                <a:cs typeface="Times New Roman" charset="0"/>
              </a:rPr>
              <a:t> Technological </a:t>
            </a:r>
          </a:p>
          <a:p>
            <a:pPr>
              <a:spcBef>
                <a:spcPct val="20000"/>
              </a:spcBef>
              <a:buFont typeface="Arial" charset="0"/>
              <a:buChar char="•"/>
            </a:pPr>
            <a:r>
              <a:rPr lang="en-US" altLang="en-US" sz="2400">
                <a:solidFill>
                  <a:srgbClr val="F2F2F2"/>
                </a:solidFill>
                <a:latin typeface="Times New Roman" charset="0"/>
                <a:ea typeface="Times New Roman" charset="0"/>
                <a:cs typeface="Times New Roman" charset="0"/>
              </a:rPr>
              <a:t> Global challenges</a:t>
            </a:r>
          </a:p>
          <a:p>
            <a:pPr>
              <a:spcBef>
                <a:spcPct val="20000"/>
              </a:spcBef>
              <a:buFont typeface="Arial" charset="0"/>
              <a:buChar char="•"/>
            </a:pPr>
            <a:endParaRPr lang="en-US" altLang="en-US" sz="2400">
              <a:solidFill>
                <a:srgbClr val="F2F2F2"/>
              </a:solidFill>
              <a:latin typeface="Times New Roman" charset="0"/>
              <a:ea typeface="Times New Roman" charset="0"/>
              <a:cs typeface="Times New Roman" charset="0"/>
            </a:endParaRPr>
          </a:p>
        </p:txBody>
      </p:sp>
      <p:sp>
        <p:nvSpPr>
          <p:cNvPr id="4" name="Rectangle 3"/>
          <p:cNvSpPr/>
          <p:nvPr/>
        </p:nvSpPr>
        <p:spPr>
          <a:xfrm>
            <a:off x="4807136" y="334537"/>
            <a:ext cx="3796928" cy="707886"/>
          </a:xfrm>
          <a:prstGeom prst="rect">
            <a:avLst/>
          </a:prstGeom>
        </p:spPr>
        <p:txBody>
          <a:bodyPr wrap="square">
            <a:spAutoFit/>
          </a:bodyPr>
          <a:lstStyle/>
          <a:p>
            <a:r>
              <a:rPr lang="fr-FR" altLang="en-US" sz="4000" b="1" dirty="0" smtClean="0">
                <a:solidFill>
                  <a:schemeClr val="bg1"/>
                </a:solidFill>
                <a:latin typeface="Times New Roman" charset="0"/>
                <a:ea typeface="Times New Roman" charset="0"/>
                <a:cs typeface="Times New Roman" charset="0"/>
              </a:rPr>
              <a:t>Challenges</a:t>
            </a:r>
            <a:endParaRPr lang="en-US" sz="4000" dirty="0">
              <a:solidFill>
                <a:schemeClr val="bg1"/>
              </a:solidFill>
            </a:endParaRPr>
          </a:p>
        </p:txBody>
      </p:sp>
      <p:sp>
        <p:nvSpPr>
          <p:cNvPr id="2" name="Rectangle 1"/>
          <p:cNvSpPr/>
          <p:nvPr/>
        </p:nvSpPr>
        <p:spPr>
          <a:xfrm>
            <a:off x="2282825" y="1561171"/>
            <a:ext cx="7546975" cy="26316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lnSpc>
                <a:spcPct val="90000"/>
              </a:lnSpc>
              <a:spcBef>
                <a:spcPct val="20000"/>
              </a:spcBef>
            </a:pPr>
            <a:r>
              <a:rPr lang="en-US" altLang="en-US" b="1" dirty="0">
                <a:latin typeface="Times New Roman" charset="0"/>
                <a:ea typeface="Times New Roman" charset="0"/>
                <a:cs typeface="Times New Roman" charset="0"/>
              </a:rPr>
              <a:t>The customization is a global trend and is likely to spread more rapidly across manufacturing industry in the future.</a:t>
            </a:r>
          </a:p>
          <a:p>
            <a:pPr algn="just">
              <a:lnSpc>
                <a:spcPct val="90000"/>
              </a:lnSpc>
              <a:spcBef>
                <a:spcPct val="20000"/>
              </a:spcBef>
            </a:pPr>
            <a:endParaRPr lang="en-US" altLang="en-US" b="1" dirty="0">
              <a:solidFill>
                <a:srgbClr val="898989"/>
              </a:solidFill>
              <a:latin typeface="Times New Roman" charset="0"/>
              <a:ea typeface="Times New Roman" charset="0"/>
              <a:cs typeface="Times New Roman" charset="0"/>
            </a:endParaRPr>
          </a:p>
          <a:p>
            <a:pPr algn="just">
              <a:lnSpc>
                <a:spcPct val="90000"/>
              </a:lnSpc>
              <a:spcBef>
                <a:spcPct val="20000"/>
              </a:spcBef>
            </a:pPr>
            <a:r>
              <a:rPr lang="en-US" altLang="en-US" b="1" dirty="0">
                <a:latin typeface="Times New Roman" charset="0"/>
                <a:ea typeface="Times New Roman" charset="0"/>
                <a:cs typeface="Times New Roman" charset="0"/>
              </a:rPr>
              <a:t>The scope for networking represented by digital industry transformation offer interesting opportunities for manufacturing companies to make more extensive, more efficient and more flexible use of this trend than they are currently able to. </a:t>
            </a:r>
          </a:p>
          <a:p>
            <a:pPr algn="just">
              <a:lnSpc>
                <a:spcPct val="90000"/>
              </a:lnSpc>
              <a:spcBef>
                <a:spcPct val="20000"/>
              </a:spcBef>
            </a:pPr>
            <a:endParaRPr lang="en-US" altLang="en-US" b="1" dirty="0">
              <a:latin typeface="Times New Roman" charset="0"/>
              <a:ea typeface="Times New Roman" charset="0"/>
              <a:cs typeface="Times New Roman" charset="0"/>
            </a:endParaRPr>
          </a:p>
          <a:p>
            <a:pPr algn="just">
              <a:lnSpc>
                <a:spcPct val="90000"/>
              </a:lnSpc>
              <a:spcBef>
                <a:spcPct val="20000"/>
              </a:spcBef>
            </a:pPr>
            <a:r>
              <a:rPr lang="en-US" altLang="en-US" b="1" dirty="0">
                <a:latin typeface="Times New Roman" charset="0"/>
                <a:ea typeface="Times New Roman" charset="0"/>
                <a:cs typeface="Times New Roman" charset="0"/>
              </a:rPr>
              <a:t>The most challenges posed by digital industry transformation are :</a:t>
            </a:r>
            <a:endParaRPr lang="en-US" altLang="en-US" b="1" dirty="0">
              <a:solidFill>
                <a:srgbClr val="898989"/>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994526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2" descr="C:\Users\Administrator\Documents\Tsinghua Daxue\industrie-40-preparing-tomorrows-digital-manufacturing-6-638.jpg"/>
          <p:cNvPicPr>
            <a:picLocks noChangeAspect="1" noChangeArrowheads="1"/>
          </p:cNvPicPr>
          <p:nvPr/>
        </p:nvPicPr>
        <p:blipFill>
          <a:blip r:embed="rId3">
            <a:extLst>
              <a:ext uri="{28A0092B-C50C-407E-A947-70E740481C1C}">
                <a14:useLocalDpi xmlns:a14="http://schemas.microsoft.com/office/drawing/2010/main" val="0"/>
              </a:ext>
            </a:extLst>
          </a:blip>
          <a:srcRect l="1709" t="18219" r="2563"/>
          <a:stretch>
            <a:fillRect/>
          </a:stretch>
        </p:blipFill>
        <p:spPr bwMode="auto">
          <a:xfrm>
            <a:off x="827773" y="1111250"/>
            <a:ext cx="1045303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080524" y="188827"/>
            <a:ext cx="3947532" cy="707886"/>
          </a:xfrm>
          <a:prstGeom prst="rect">
            <a:avLst/>
          </a:prstGeom>
          <a:noFill/>
        </p:spPr>
        <p:txBody>
          <a:bodyPr wrap="square" rtlCol="0">
            <a:spAutoFit/>
          </a:bodyPr>
          <a:lstStyle/>
          <a:p>
            <a:pPr algn="ctr"/>
            <a:r>
              <a:rPr lang="fr-FR" altLang="en-US" sz="4000" b="1" dirty="0" smtClean="0">
                <a:solidFill>
                  <a:schemeClr val="bg1"/>
                </a:solidFill>
                <a:latin typeface="Times New Roman" charset="0"/>
                <a:ea typeface="Times New Roman" charset="0"/>
                <a:cs typeface="Times New Roman" charset="0"/>
              </a:rPr>
              <a:t>Challenges</a:t>
            </a:r>
            <a:endParaRPr lang="en-US" sz="4000" dirty="0">
              <a:solidFill>
                <a:schemeClr val="bg1"/>
              </a:solidFill>
            </a:endParaRPr>
          </a:p>
        </p:txBody>
      </p:sp>
    </p:spTree>
    <p:extLst>
      <p:ext uri="{BB962C8B-B14F-4D97-AF65-F5344CB8AC3E}">
        <p14:creationId xmlns:p14="http://schemas.microsoft.com/office/powerpoint/2010/main" val="18919956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091" y="2192303"/>
            <a:ext cx="1976597" cy="1648715"/>
          </a:xfrm>
        </p:spPr>
      </p:pic>
      <p:sp>
        <p:nvSpPr>
          <p:cNvPr id="5" name="TextBox 4"/>
          <p:cNvSpPr txBox="1"/>
          <p:nvPr/>
        </p:nvSpPr>
        <p:spPr>
          <a:xfrm>
            <a:off x="603115" y="1184430"/>
            <a:ext cx="940551"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a:t>IT/OT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0" y="4616256"/>
            <a:ext cx="1877604" cy="100227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8167" y="1887552"/>
            <a:ext cx="1492686" cy="1492686"/>
          </a:xfrm>
          <a:prstGeom prst="rect">
            <a:avLst/>
          </a:prstGeom>
        </p:spPr>
      </p:pic>
      <p:sp>
        <p:nvSpPr>
          <p:cNvPr id="10" name="TextBox 9"/>
          <p:cNvSpPr txBox="1"/>
          <p:nvPr/>
        </p:nvSpPr>
        <p:spPr>
          <a:xfrm>
            <a:off x="2526685" y="1011844"/>
            <a:ext cx="1962922"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smtClean="0">
                <a:ea typeface="Times New Roman" charset="0"/>
                <a:cs typeface="Times New Roman" charset="0"/>
              </a:rPr>
              <a:t>Smart Mechatronics</a:t>
            </a:r>
            <a:endParaRPr lang="en-US" b="1" dirty="0">
              <a:ea typeface="Times New Roman" charset="0"/>
              <a:cs typeface="Times New Roman"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2270" y="3891609"/>
            <a:ext cx="2154140" cy="2013554"/>
          </a:xfrm>
          <a:prstGeom prst="rect">
            <a:avLst/>
          </a:prstGeom>
        </p:spPr>
      </p:pic>
      <p:sp>
        <p:nvSpPr>
          <p:cNvPr id="12" name="TextBox 11"/>
          <p:cNvSpPr txBox="1"/>
          <p:nvPr/>
        </p:nvSpPr>
        <p:spPr>
          <a:xfrm>
            <a:off x="2131566" y="3406646"/>
            <a:ext cx="2591945" cy="338554"/>
          </a:xfrm>
          <a:prstGeom prst="rect">
            <a:avLst/>
          </a:prstGeom>
          <a:noFill/>
        </p:spPr>
        <p:txBody>
          <a:bodyPr wrap="square" rtlCol="0">
            <a:spAutoFit/>
          </a:bodyPr>
          <a:lstStyle/>
          <a:p>
            <a:pPr algn="ctr"/>
            <a:r>
              <a:rPr lang="en-US" sz="1600" dirty="0" smtClean="0"/>
              <a:t>Cyber-physical System </a:t>
            </a:r>
            <a:endParaRPr lang="en-US" sz="1600" dirty="0"/>
          </a:p>
        </p:txBody>
      </p:sp>
      <p:sp>
        <p:nvSpPr>
          <p:cNvPr id="15" name="TextBox 14"/>
          <p:cNvSpPr txBox="1"/>
          <p:nvPr/>
        </p:nvSpPr>
        <p:spPr>
          <a:xfrm>
            <a:off x="4903615" y="1011843"/>
            <a:ext cx="2270587"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smtClean="0"/>
              <a:t>Big Data and Analysis </a:t>
            </a:r>
            <a:endParaRPr lang="en-US" b="1" dirty="0"/>
          </a:p>
        </p:txBody>
      </p:sp>
      <p:cxnSp>
        <p:nvCxnSpPr>
          <p:cNvPr id="17" name="Straight Connector 16"/>
          <p:cNvCxnSpPr/>
          <p:nvPr/>
        </p:nvCxnSpPr>
        <p:spPr>
          <a:xfrm flipH="1">
            <a:off x="2149334" y="1226671"/>
            <a:ext cx="58488" cy="5059398"/>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flipH="1">
            <a:off x="4723511" y="1295224"/>
            <a:ext cx="58488" cy="5059398"/>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7225638" y="1295224"/>
            <a:ext cx="58488" cy="5059398"/>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flipH="1">
            <a:off x="9738323" y="1295224"/>
            <a:ext cx="58488" cy="5059398"/>
          </a:xfrm>
          <a:prstGeom prst="line">
            <a:avLst/>
          </a:prstGeom>
        </p:spPr>
        <p:style>
          <a:lnRef idx="2">
            <a:schemeClr val="dk1"/>
          </a:lnRef>
          <a:fillRef idx="0">
            <a:schemeClr val="dk1"/>
          </a:fillRef>
          <a:effectRef idx="1">
            <a:schemeClr val="dk1"/>
          </a:effectRef>
          <a:fontRef idx="minor">
            <a:schemeClr val="tx1"/>
          </a:fontRef>
        </p:style>
      </p:cxnSp>
      <p:sp>
        <p:nvSpPr>
          <p:cNvPr id="22" name="TextBox 21"/>
          <p:cNvSpPr txBox="1"/>
          <p:nvPr/>
        </p:nvSpPr>
        <p:spPr>
          <a:xfrm>
            <a:off x="7481227" y="1011843"/>
            <a:ext cx="205999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smtClean="0"/>
              <a:t>Intelligent Automation</a:t>
            </a:r>
            <a:endParaRPr lang="en-US" b="1" dirty="0"/>
          </a:p>
        </p:txBody>
      </p:sp>
      <p:sp>
        <p:nvSpPr>
          <p:cNvPr id="24" name="TextBox 23"/>
          <p:cNvSpPr txBox="1"/>
          <p:nvPr/>
        </p:nvSpPr>
        <p:spPr>
          <a:xfrm>
            <a:off x="9894804" y="1011842"/>
            <a:ext cx="2142474"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t>Intelligent</a:t>
            </a:r>
            <a:r>
              <a:rPr lang="zh-CN" altLang="en-US" b="1" dirty="0" smtClean="0"/>
              <a:t>  </a:t>
            </a:r>
            <a:r>
              <a:rPr lang="en-US" b="1" dirty="0" smtClean="0"/>
              <a:t>Supply Chain</a:t>
            </a:r>
            <a:endParaRPr lang="en-US" b="1" dirty="0"/>
          </a:p>
        </p:txBody>
      </p:sp>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8943" y="2340814"/>
            <a:ext cx="2158299" cy="2779826"/>
          </a:xfrm>
          <a:prstGeom prst="rect">
            <a:avLst/>
          </a:prstGeom>
        </p:spPr>
      </p:pic>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8497" y="2463873"/>
            <a:ext cx="2305455" cy="2305455"/>
          </a:xfrm>
          <a:prstGeom prst="rect">
            <a:avLst/>
          </a:prstGeom>
        </p:spPr>
      </p:pic>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71182" y="2433172"/>
            <a:ext cx="2189718" cy="2465214"/>
          </a:xfrm>
          <a:prstGeom prst="rect">
            <a:avLst/>
          </a:prstGeom>
        </p:spPr>
      </p:pic>
      <p:sp>
        <p:nvSpPr>
          <p:cNvPr id="30" name="TextBox 29"/>
          <p:cNvSpPr txBox="1"/>
          <p:nvPr/>
        </p:nvSpPr>
        <p:spPr>
          <a:xfrm>
            <a:off x="2668167" y="110158"/>
            <a:ext cx="7890504" cy="707886"/>
          </a:xfrm>
          <a:prstGeom prst="rect">
            <a:avLst/>
          </a:prstGeom>
          <a:noFill/>
        </p:spPr>
        <p:txBody>
          <a:bodyPr wrap="square" rtlCol="0">
            <a:spAutoFit/>
          </a:bodyPr>
          <a:lstStyle/>
          <a:p>
            <a:r>
              <a:rPr lang="en-US" sz="4000" b="1" dirty="0" smtClean="0">
                <a:solidFill>
                  <a:schemeClr val="bg1"/>
                </a:solidFill>
                <a:latin typeface="Times New Roman" charset="0"/>
                <a:ea typeface="Times New Roman" charset="0"/>
                <a:cs typeface="Times New Roman" charset="0"/>
              </a:rPr>
              <a:t>       Predictions : 5 </a:t>
            </a:r>
            <a:r>
              <a:rPr lang="en-US" sz="4000" b="1" dirty="0">
                <a:solidFill>
                  <a:schemeClr val="bg1"/>
                </a:solidFill>
                <a:latin typeface="Times New Roman" charset="0"/>
                <a:ea typeface="Times New Roman" charset="0"/>
                <a:cs typeface="Times New Roman" charset="0"/>
              </a:rPr>
              <a:t>Trends </a:t>
            </a:r>
          </a:p>
        </p:txBody>
      </p:sp>
    </p:spTree>
    <p:extLst>
      <p:ext uri="{BB962C8B-B14F-4D97-AF65-F5344CB8AC3E}">
        <p14:creationId xmlns:p14="http://schemas.microsoft.com/office/powerpoint/2010/main" val="2986043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990" y="911543"/>
            <a:ext cx="11628755" cy="1810678"/>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charset="0"/>
              <a:buChar char="•"/>
            </a:pPr>
            <a:r>
              <a:rPr lang="en-US" b="1" dirty="0" smtClean="0">
                <a:latin typeface="Times New Roman" charset="0"/>
                <a:ea typeface="Times New Roman" charset="0"/>
                <a:cs typeface="Times New Roman" charset="0"/>
              </a:rPr>
              <a:t>By </a:t>
            </a:r>
            <a:r>
              <a:rPr lang="en-US" b="1" dirty="0">
                <a:latin typeface="Times New Roman" charset="0"/>
                <a:ea typeface="Times New Roman" charset="0"/>
                <a:cs typeface="Times New Roman" charset="0"/>
              </a:rPr>
              <a:t>2020, 60% of the top manufacturers will rely on digital platforms that support as much as 30% of their overall revenue.</a:t>
            </a:r>
          </a:p>
          <a:p>
            <a:pPr marL="285750" indent="-285750">
              <a:buFont typeface="Arial" charset="0"/>
              <a:buChar char="•"/>
            </a:pPr>
            <a:r>
              <a:rPr lang="en-US" b="1" dirty="0">
                <a:latin typeface="Times New Roman" charset="0"/>
                <a:ea typeface="Times New Roman" charset="0"/>
                <a:cs typeface="Times New Roman" charset="0"/>
              </a:rPr>
              <a:t>By 2020, 75% of all manufacturers will participate in industry clouds.</a:t>
            </a:r>
          </a:p>
          <a:p>
            <a:pPr marL="285750" indent="-285750">
              <a:buFont typeface="Arial" charset="0"/>
              <a:buChar char="•"/>
            </a:pPr>
            <a:r>
              <a:rPr lang="en-US" b="1" dirty="0">
                <a:latin typeface="Times New Roman" charset="0"/>
                <a:ea typeface="Times New Roman" charset="0"/>
                <a:cs typeface="Times New Roman" charset="0"/>
              </a:rPr>
              <a:t>By 2020, 80% of supply chain interactions will happen across cloud-based commerce networks, dramatically improving participants' resiliency and reducing the impact of supply disruptions by up to one-third</a:t>
            </a:r>
            <a:r>
              <a:rPr lang="en-US" b="1" dirty="0" smtClean="0">
                <a:latin typeface="Times New Roman" charset="0"/>
                <a:ea typeface="Times New Roman" charset="0"/>
                <a:cs typeface="Times New Roman" charset="0"/>
              </a:rPr>
              <a:t>. </a:t>
            </a:r>
            <a:endParaRPr lang="en-US" b="1" dirty="0">
              <a:latin typeface="Times New Roman" charset="0"/>
              <a:ea typeface="Times New Roman" charset="0"/>
              <a:cs typeface="Times New Roman" charset="0"/>
            </a:endParaRPr>
          </a:p>
          <a:p>
            <a:pPr marL="285750" indent="-285750">
              <a:buFont typeface="Arial" charset="0"/>
              <a:buChar char="•"/>
            </a:pPr>
            <a:r>
              <a:rPr lang="en-US" b="1" dirty="0" smtClean="0">
                <a:latin typeface="Times New Roman" charset="0"/>
                <a:ea typeface="Times New Roman" charset="0"/>
                <a:cs typeface="Times New Roman" charset="0"/>
              </a:rPr>
              <a:t>Etc.</a:t>
            </a:r>
          </a:p>
        </p:txBody>
      </p:sp>
      <p:sp>
        <p:nvSpPr>
          <p:cNvPr id="7" name="Rectangle 6"/>
          <p:cNvSpPr/>
          <p:nvPr/>
        </p:nvSpPr>
        <p:spPr>
          <a:xfrm>
            <a:off x="544749" y="3229582"/>
            <a:ext cx="3054485" cy="1477328"/>
          </a:xfrm>
          <a:prstGeom prst="rect">
            <a:avLst/>
          </a:prstGeom>
        </p:spPr>
        <p:txBody>
          <a:bodyPr wrap="square">
            <a:spAutoFit/>
          </a:bodyPr>
          <a:lstStyle/>
          <a:p>
            <a:pPr marL="285750" indent="-285750">
              <a:buFont typeface="Arial" charset="0"/>
              <a:buChar char="•"/>
            </a:pPr>
            <a:r>
              <a:rPr lang="en-US" b="1" dirty="0"/>
              <a:t>Integrated Workflows</a:t>
            </a:r>
          </a:p>
          <a:p>
            <a:pPr marL="285750" indent="-285750">
              <a:buFont typeface="Arial" charset="0"/>
              <a:buChar char="•"/>
            </a:pPr>
            <a:r>
              <a:rPr lang="en-US" b="1" dirty="0" smtClean="0"/>
              <a:t>Mobile </a:t>
            </a:r>
            <a:r>
              <a:rPr lang="en-US" b="1" dirty="0"/>
              <a:t>Collaboration</a:t>
            </a:r>
          </a:p>
          <a:p>
            <a:pPr marL="285750" indent="-285750">
              <a:buFont typeface="Arial" charset="0"/>
              <a:buChar char="•"/>
            </a:pPr>
            <a:r>
              <a:rPr lang="en-US" b="1" dirty="0"/>
              <a:t>Machine Learning &amp; AI</a:t>
            </a:r>
          </a:p>
          <a:p>
            <a:pPr marL="285750" indent="-285750">
              <a:buFont typeface="Arial" charset="0"/>
              <a:buChar char="•"/>
            </a:pPr>
            <a:r>
              <a:rPr lang="en-US" b="1" dirty="0"/>
              <a:t>Analytics</a:t>
            </a:r>
          </a:p>
          <a:p>
            <a:pPr marL="285750" indent="-285750">
              <a:buFont typeface="Arial" charset="0"/>
              <a:buChar char="•"/>
            </a:pPr>
            <a:r>
              <a:rPr lang="en-US" b="1" dirty="0" err="1" smtClean="0"/>
              <a:t>IoT</a:t>
            </a:r>
            <a:endParaRPr lang="en-US" b="1" dirty="0"/>
          </a:p>
        </p:txBody>
      </p:sp>
      <p:sp>
        <p:nvSpPr>
          <p:cNvPr id="8" name="TextBox 7"/>
          <p:cNvSpPr txBox="1"/>
          <p:nvPr/>
        </p:nvSpPr>
        <p:spPr>
          <a:xfrm>
            <a:off x="238990" y="2722221"/>
            <a:ext cx="4025002" cy="400110"/>
          </a:xfrm>
          <a:prstGeom prst="rect">
            <a:avLst/>
          </a:prstGeom>
          <a:noFill/>
        </p:spPr>
        <p:txBody>
          <a:bodyPr wrap="square" rtlCol="0">
            <a:spAutoFit/>
          </a:bodyPr>
          <a:lstStyle/>
          <a:p>
            <a:r>
              <a:rPr lang="en-US" sz="2000" b="1" dirty="0" smtClean="0"/>
              <a:t>Specific utilized technology :</a:t>
            </a:r>
            <a:endParaRPr lang="en-US" sz="2000" b="1"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497" y="2874151"/>
            <a:ext cx="2927178" cy="1832759"/>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8784" y="4706910"/>
            <a:ext cx="3892649" cy="1829545"/>
          </a:xfrm>
          <a:prstGeom prst="rect">
            <a:avLst/>
          </a:prstGeom>
        </p:spPr>
      </p:pic>
      <p:sp>
        <p:nvSpPr>
          <p:cNvPr id="5" name="Rectangle 4"/>
          <p:cNvSpPr/>
          <p:nvPr/>
        </p:nvSpPr>
        <p:spPr>
          <a:xfrm>
            <a:off x="857182" y="171876"/>
            <a:ext cx="10591361" cy="646331"/>
          </a:xfrm>
          <a:prstGeom prst="rect">
            <a:avLst/>
          </a:prstGeom>
        </p:spPr>
        <p:txBody>
          <a:bodyPr wrap="none">
            <a:spAutoFit/>
          </a:bodyPr>
          <a:lstStyle/>
          <a:p>
            <a:r>
              <a:rPr lang="en-US" sz="3600" b="1" dirty="0" smtClean="0">
                <a:solidFill>
                  <a:schemeClr val="bg1"/>
                </a:solidFill>
              </a:rPr>
              <a:t>10 </a:t>
            </a:r>
            <a:r>
              <a:rPr lang="en-US" sz="3600" b="1" dirty="0">
                <a:solidFill>
                  <a:schemeClr val="bg1"/>
                </a:solidFill>
              </a:rPr>
              <a:t>Predictions for Global Manufacturing : IDC </a:t>
            </a:r>
          </a:p>
        </p:txBody>
      </p:sp>
    </p:spTree>
    <p:extLst>
      <p:ext uri="{BB962C8B-B14F-4D97-AF65-F5344CB8AC3E}">
        <p14:creationId xmlns:p14="http://schemas.microsoft.com/office/powerpoint/2010/main" val="1408470481"/>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250</TotalTime>
  <Words>639</Words>
  <Application>Microsoft Macintosh PowerPoint</Application>
  <PresentationFormat>Widescreen</PresentationFormat>
  <Paragraphs>88</Paragraphs>
  <Slides>11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Century Gothic</vt:lpstr>
      <vt:lpstr>Times New Roman</vt:lpstr>
      <vt:lpstr>Wingdings 3</vt:lpstr>
      <vt:lpstr>幼圆</vt:lpstr>
      <vt:lpstr>Slice</vt:lpstr>
      <vt:lpstr>Innovating digital manufacturing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Innovating digital manufacturing </dc:title>
  <dc:creator>Nathan M.Diwambuena</dc:creator>
  <cp:lastModifiedBy>Nathan M.Diwambuena</cp:lastModifiedBy>
  <cp:revision>19</cp:revision>
  <dcterms:created xsi:type="dcterms:W3CDTF">2018-09-24T04:04:50Z</dcterms:created>
  <dcterms:modified xsi:type="dcterms:W3CDTF">2018-09-28T00:28:58Z</dcterms:modified>
</cp:coreProperties>
</file>